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</p:sldMasterIdLst>
  <p:sldIdLst>
    <p:sldId id="256" r:id="rId4"/>
    <p:sldId id="258" r:id="rId5"/>
    <p:sldId id="259" r:id="rId6"/>
    <p:sldId id="260" r:id="rId7"/>
    <p:sldId id="261" r:id="rId8"/>
    <p:sldId id="262" r:id="rId9"/>
    <p:sldId id="285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9"/>
  </p:normalViewPr>
  <p:slideViewPr>
    <p:cSldViewPr snapToGrid="0" snapToObjects="1">
      <p:cViewPr varScale="1">
        <p:scale>
          <a:sx n="102" d="100"/>
          <a:sy n="102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que 6"/>
          <p:cNvPicPr/>
          <p:nvPr/>
        </p:nvPicPr>
        <p:blipFill>
          <a:blip r:embed="rId14"/>
          <a:stretch/>
        </p:blipFill>
        <p:spPr>
          <a:xfrm>
            <a:off x="-4344840" y="-6440040"/>
            <a:ext cx="20958480" cy="20151000"/>
          </a:xfrm>
          <a:prstGeom prst="rect">
            <a:avLst/>
          </a:prstGeom>
          <a:ln>
            <a:noFill/>
          </a:ln>
        </p:spPr>
      </p:pic>
      <p:sp>
        <p:nvSpPr>
          <p:cNvPr id="14" name="CustomShape 1" hidden="1"/>
          <p:cNvSpPr/>
          <p:nvPr/>
        </p:nvSpPr>
        <p:spPr>
          <a:xfrm>
            <a:off x="216000" y="211680"/>
            <a:ext cx="11758680" cy="6433200"/>
          </a:xfrm>
          <a:prstGeom prst="rect">
            <a:avLst/>
          </a:prstGeom>
          <a:solidFill>
            <a:schemeClr val="bg1"/>
          </a:solidFill>
          <a:ln w="9360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4848840" y="1347840"/>
            <a:ext cx="2365560" cy="44280"/>
            <a:chOff x="4848840" y="1347840"/>
            <a:chExt cx="2365560" cy="44280"/>
          </a:xfrm>
        </p:grpSpPr>
        <p:sp>
          <p:nvSpPr>
            <p:cNvPr id="3" name="CustomShape 3"/>
            <p:cNvSpPr/>
            <p:nvPr/>
          </p:nvSpPr>
          <p:spPr>
            <a:xfrm flipV="1">
              <a:off x="5719320" y="1347120"/>
              <a:ext cx="621360" cy="44280"/>
            </a:xfrm>
            <a:custGeom>
              <a:avLst/>
              <a:gdLst/>
              <a:ahLst/>
              <a:cxnLst/>
              <a:rect l="l" t="t" r="r" b="b"/>
              <a:pathLst>
                <a:path w="1038225" h="76200">
                  <a:moveTo>
                    <a:pt x="1046798" y="42907"/>
                  </a:moveTo>
                  <a:lnTo>
                    <a:pt x="1046798" y="42907"/>
                  </a:lnTo>
                  <a:cubicBezTo>
                    <a:pt x="943927" y="15285"/>
                    <a:pt x="746760" y="45"/>
                    <a:pt x="521970" y="45"/>
                  </a:cubicBezTo>
                  <a:cubicBezTo>
                    <a:pt x="297180" y="-908"/>
                    <a:pt x="102870" y="13380"/>
                    <a:pt x="0" y="41002"/>
                  </a:cubicBez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cubicBezTo>
                    <a:pt x="102870" y="68625"/>
                    <a:pt x="288608" y="79102"/>
                    <a:pt x="513397" y="80055"/>
                  </a:cubicBezTo>
                  <a:cubicBezTo>
                    <a:pt x="738188" y="80055"/>
                    <a:pt x="943927" y="70530"/>
                    <a:pt x="1046798" y="42907"/>
                  </a:cubicBezTo>
                  <a:lnTo>
                    <a:pt x="1046798" y="42907"/>
                  </a:lnTo>
                  <a:lnTo>
                    <a:pt x="1046798" y="42907"/>
                  </a:lnTo>
                  <a:lnTo>
                    <a:pt x="1046798" y="42907"/>
                  </a:lnTo>
                </a:path>
              </a:pathLst>
            </a:custGeom>
            <a:solidFill>
              <a:srgbClr val="B18C49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4"/>
            <p:cNvSpPr/>
            <p:nvPr/>
          </p:nvSpPr>
          <p:spPr>
            <a:xfrm flipV="1">
              <a:off x="4848840" y="1366200"/>
              <a:ext cx="758520" cy="4320"/>
            </a:xfrm>
            <a:custGeom>
              <a:avLst/>
              <a:gdLst/>
              <a:ahLst/>
              <a:cxnLst/>
              <a:rect l="l" t="t" r="r" b="b"/>
              <a:pathLst>
                <a:path w="1266825" h="95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5"/>
            <p:cNvSpPr/>
            <p:nvPr/>
          </p:nvSpPr>
          <p:spPr>
            <a:xfrm flipV="1">
              <a:off x="6455880" y="1366200"/>
              <a:ext cx="758520" cy="4320"/>
            </a:xfrm>
            <a:custGeom>
              <a:avLst/>
              <a:gdLst/>
              <a:ahLst/>
              <a:cxnLst/>
              <a:rect l="l" t="t" r="r" b="b"/>
              <a:pathLst>
                <a:path w="1266825" h="95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6" name="Image 3"/>
          <p:cNvPicPr/>
          <p:nvPr/>
        </p:nvPicPr>
        <p:blipFill>
          <a:blip r:embed="rId15"/>
          <a:stretch/>
        </p:blipFill>
        <p:spPr>
          <a:xfrm flipH="1">
            <a:off x="144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7" name="Graphique 12"/>
          <p:cNvPicPr/>
          <p:nvPr/>
        </p:nvPicPr>
        <p:blipFill>
          <a:blip r:embed="rId14"/>
          <a:stretch/>
        </p:blipFill>
        <p:spPr>
          <a:xfrm>
            <a:off x="-4384080" y="-6433920"/>
            <a:ext cx="20958480" cy="20151000"/>
          </a:xfrm>
          <a:prstGeom prst="rect">
            <a:avLst/>
          </a:prstGeom>
          <a:ln>
            <a:noFill/>
          </a:ln>
        </p:spPr>
      </p:pic>
      <p:sp>
        <p:nvSpPr>
          <p:cNvPr id="8" name="CustomShape 6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gradFill rotWithShape="0">
            <a:gsLst>
              <a:gs pos="0">
                <a:srgbClr val="003E5C">
                  <a:alpha val="65098"/>
                </a:srgbClr>
              </a:gs>
              <a:gs pos="100000">
                <a:srgbClr val="003E5C">
                  <a:alpha val="35294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7"/>
          <p:cNvSpPr/>
          <p:nvPr/>
        </p:nvSpPr>
        <p:spPr>
          <a:xfrm>
            <a:off x="423720" y="4635360"/>
            <a:ext cx="1080000" cy="0"/>
          </a:xfrm>
          <a:prstGeom prst="line">
            <a:avLst/>
          </a:prstGeom>
          <a:ln>
            <a:solidFill>
              <a:srgbClr val="A488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Image 11" descr="Une image contenant bâtiment, dessin, fenêtre, table&#10;&#10;Description générée automatiquement"/>
          <p:cNvPicPr/>
          <p:nvPr/>
        </p:nvPicPr>
        <p:blipFill>
          <a:blip r:embed="rId16"/>
          <a:stretch/>
        </p:blipFill>
        <p:spPr>
          <a:xfrm>
            <a:off x="251280" y="555480"/>
            <a:ext cx="2793600" cy="1344240"/>
          </a:xfrm>
          <a:prstGeom prst="rect">
            <a:avLst/>
          </a:prstGeom>
          <a:ln>
            <a:noFill/>
          </a:ln>
        </p:spPr>
      </p:pic>
      <p:sp>
        <p:nvSpPr>
          <p:cNvPr id="11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2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E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raphique 6"/>
          <p:cNvPicPr/>
          <p:nvPr/>
        </p:nvPicPr>
        <p:blipFill>
          <a:blip r:embed="rId14"/>
          <a:stretch/>
        </p:blipFill>
        <p:spPr>
          <a:xfrm>
            <a:off x="-4344840" y="-6440040"/>
            <a:ext cx="20958480" cy="20151000"/>
          </a:xfrm>
          <a:prstGeom prst="rect">
            <a:avLst/>
          </a:prstGeom>
          <a:ln>
            <a:noFill/>
          </a:ln>
        </p:spPr>
      </p:pic>
      <p:sp>
        <p:nvSpPr>
          <p:cNvPr id="101" name="CustomShape 1" hidden="1"/>
          <p:cNvSpPr/>
          <p:nvPr/>
        </p:nvSpPr>
        <p:spPr>
          <a:xfrm>
            <a:off x="216000" y="211680"/>
            <a:ext cx="11758680" cy="6433200"/>
          </a:xfrm>
          <a:prstGeom prst="rect">
            <a:avLst/>
          </a:prstGeom>
          <a:solidFill>
            <a:schemeClr val="bg1"/>
          </a:solidFill>
          <a:ln w="9360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2" name="Group 2"/>
          <p:cNvGrpSpPr/>
          <p:nvPr/>
        </p:nvGrpSpPr>
        <p:grpSpPr>
          <a:xfrm>
            <a:off x="4848840" y="1347840"/>
            <a:ext cx="2365560" cy="44280"/>
            <a:chOff x="4848840" y="1347840"/>
            <a:chExt cx="2365560" cy="44280"/>
          </a:xfrm>
        </p:grpSpPr>
        <p:sp>
          <p:nvSpPr>
            <p:cNvPr id="103" name="CustomShape 3"/>
            <p:cNvSpPr/>
            <p:nvPr/>
          </p:nvSpPr>
          <p:spPr>
            <a:xfrm flipV="1">
              <a:off x="5719320" y="1347120"/>
              <a:ext cx="621360" cy="44280"/>
            </a:xfrm>
            <a:custGeom>
              <a:avLst/>
              <a:gdLst/>
              <a:ahLst/>
              <a:cxnLst/>
              <a:rect l="l" t="t" r="r" b="b"/>
              <a:pathLst>
                <a:path w="1038225" h="76200">
                  <a:moveTo>
                    <a:pt x="1046798" y="42907"/>
                  </a:moveTo>
                  <a:lnTo>
                    <a:pt x="1046798" y="42907"/>
                  </a:lnTo>
                  <a:cubicBezTo>
                    <a:pt x="943927" y="15285"/>
                    <a:pt x="746760" y="45"/>
                    <a:pt x="521970" y="45"/>
                  </a:cubicBezTo>
                  <a:cubicBezTo>
                    <a:pt x="297180" y="-908"/>
                    <a:pt x="102870" y="13380"/>
                    <a:pt x="0" y="41002"/>
                  </a:cubicBez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cubicBezTo>
                    <a:pt x="102870" y="68625"/>
                    <a:pt x="288608" y="79102"/>
                    <a:pt x="513397" y="80055"/>
                  </a:cubicBezTo>
                  <a:cubicBezTo>
                    <a:pt x="738188" y="80055"/>
                    <a:pt x="943927" y="70530"/>
                    <a:pt x="1046798" y="42907"/>
                  </a:cubicBezTo>
                  <a:lnTo>
                    <a:pt x="1046798" y="42907"/>
                  </a:lnTo>
                  <a:lnTo>
                    <a:pt x="1046798" y="42907"/>
                  </a:lnTo>
                  <a:lnTo>
                    <a:pt x="1046798" y="42907"/>
                  </a:lnTo>
                </a:path>
              </a:pathLst>
            </a:custGeom>
            <a:solidFill>
              <a:srgbClr val="B18C49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4"/>
            <p:cNvSpPr/>
            <p:nvPr/>
          </p:nvSpPr>
          <p:spPr>
            <a:xfrm flipV="1">
              <a:off x="4848840" y="1366200"/>
              <a:ext cx="758520" cy="4320"/>
            </a:xfrm>
            <a:custGeom>
              <a:avLst/>
              <a:gdLst/>
              <a:ahLst/>
              <a:cxnLst/>
              <a:rect l="l" t="t" r="r" b="b"/>
              <a:pathLst>
                <a:path w="1266825" h="95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5"/>
            <p:cNvSpPr/>
            <p:nvPr/>
          </p:nvSpPr>
          <p:spPr>
            <a:xfrm flipV="1">
              <a:off x="6455880" y="1366200"/>
              <a:ext cx="758520" cy="4320"/>
            </a:xfrm>
            <a:custGeom>
              <a:avLst/>
              <a:gdLst/>
              <a:ahLst/>
              <a:cxnLst/>
              <a:rect l="l" t="t" r="r" b="b"/>
              <a:pathLst>
                <a:path w="1266825" h="95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06" name="Graphique 13"/>
          <p:cNvPicPr/>
          <p:nvPr/>
        </p:nvPicPr>
        <p:blipFill>
          <a:blip r:embed="rId14"/>
          <a:stretch/>
        </p:blipFill>
        <p:spPr>
          <a:xfrm>
            <a:off x="-4344840" y="-6440040"/>
            <a:ext cx="20958480" cy="20151000"/>
          </a:xfrm>
          <a:prstGeom prst="rect">
            <a:avLst/>
          </a:prstGeom>
          <a:ln>
            <a:noFill/>
          </a:ln>
        </p:spPr>
      </p:pic>
      <p:sp>
        <p:nvSpPr>
          <p:cNvPr id="107" name="CustomShape 6"/>
          <p:cNvSpPr/>
          <p:nvPr/>
        </p:nvSpPr>
        <p:spPr>
          <a:xfrm>
            <a:off x="216000" y="211680"/>
            <a:ext cx="11758680" cy="6433200"/>
          </a:xfrm>
          <a:prstGeom prst="rect">
            <a:avLst/>
          </a:prstGeom>
          <a:solidFill>
            <a:schemeClr val="bg1"/>
          </a:solidFill>
          <a:ln w="9360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0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phique 6"/>
          <p:cNvPicPr/>
          <p:nvPr/>
        </p:nvPicPr>
        <p:blipFill>
          <a:blip r:embed="rId14"/>
          <a:stretch/>
        </p:blipFill>
        <p:spPr>
          <a:xfrm>
            <a:off x="-4344840" y="-6440040"/>
            <a:ext cx="20958480" cy="2015100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216000" y="211680"/>
            <a:ext cx="11758680" cy="6433200"/>
          </a:xfrm>
          <a:prstGeom prst="rect">
            <a:avLst/>
          </a:prstGeom>
          <a:solidFill>
            <a:schemeClr val="bg1"/>
          </a:solidFill>
          <a:ln w="9360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8" name="Group 2"/>
          <p:cNvGrpSpPr/>
          <p:nvPr/>
        </p:nvGrpSpPr>
        <p:grpSpPr>
          <a:xfrm>
            <a:off x="4848840" y="1347840"/>
            <a:ext cx="2365560" cy="44280"/>
            <a:chOff x="4848840" y="1347840"/>
            <a:chExt cx="2365560" cy="44280"/>
          </a:xfrm>
        </p:grpSpPr>
        <p:sp>
          <p:nvSpPr>
            <p:cNvPr id="149" name="CustomShape 3"/>
            <p:cNvSpPr/>
            <p:nvPr/>
          </p:nvSpPr>
          <p:spPr>
            <a:xfrm flipV="1">
              <a:off x="5719320" y="1347120"/>
              <a:ext cx="621360" cy="44280"/>
            </a:xfrm>
            <a:custGeom>
              <a:avLst/>
              <a:gdLst/>
              <a:ahLst/>
              <a:cxnLst/>
              <a:rect l="l" t="t" r="r" b="b"/>
              <a:pathLst>
                <a:path w="1038225" h="76200">
                  <a:moveTo>
                    <a:pt x="1046798" y="42907"/>
                  </a:moveTo>
                  <a:lnTo>
                    <a:pt x="1046798" y="42907"/>
                  </a:lnTo>
                  <a:cubicBezTo>
                    <a:pt x="943927" y="15285"/>
                    <a:pt x="746760" y="45"/>
                    <a:pt x="521970" y="45"/>
                  </a:cubicBezTo>
                  <a:cubicBezTo>
                    <a:pt x="297180" y="-908"/>
                    <a:pt x="102870" y="13380"/>
                    <a:pt x="0" y="41002"/>
                  </a:cubicBez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cubicBezTo>
                    <a:pt x="102870" y="68625"/>
                    <a:pt x="288608" y="79102"/>
                    <a:pt x="513397" y="80055"/>
                  </a:cubicBezTo>
                  <a:cubicBezTo>
                    <a:pt x="738188" y="80055"/>
                    <a:pt x="943927" y="70530"/>
                    <a:pt x="1046798" y="42907"/>
                  </a:cubicBezTo>
                  <a:lnTo>
                    <a:pt x="1046798" y="42907"/>
                  </a:lnTo>
                  <a:lnTo>
                    <a:pt x="1046798" y="42907"/>
                  </a:lnTo>
                  <a:lnTo>
                    <a:pt x="1046798" y="42907"/>
                  </a:lnTo>
                </a:path>
              </a:pathLst>
            </a:custGeom>
            <a:solidFill>
              <a:srgbClr val="B18C49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4"/>
            <p:cNvSpPr/>
            <p:nvPr/>
          </p:nvSpPr>
          <p:spPr>
            <a:xfrm flipV="1">
              <a:off x="4848840" y="1366200"/>
              <a:ext cx="758520" cy="4320"/>
            </a:xfrm>
            <a:custGeom>
              <a:avLst/>
              <a:gdLst/>
              <a:ahLst/>
              <a:cxnLst/>
              <a:rect l="l" t="t" r="r" b="b"/>
              <a:pathLst>
                <a:path w="1266825" h="95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5"/>
            <p:cNvSpPr/>
            <p:nvPr/>
          </p:nvSpPr>
          <p:spPr>
            <a:xfrm flipV="1">
              <a:off x="6455880" y="1366200"/>
              <a:ext cx="758520" cy="4320"/>
            </a:xfrm>
            <a:custGeom>
              <a:avLst/>
              <a:gdLst/>
              <a:ahLst/>
              <a:cxnLst/>
              <a:rect l="l" t="t" r="r" b="b"/>
              <a:pathLst>
                <a:path w="1266825" h="95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5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59720" y="2154600"/>
            <a:ext cx="7303320" cy="22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4800" b="0" strike="noStrike" spc="-1">
                <a:solidFill>
                  <a:srgbClr val="FFFFFF"/>
                </a:solidFill>
                <a:latin typeface="Georgia"/>
                <a:ea typeface="DejaVu Sans"/>
              </a:rPr>
              <a:t>Explicabilité des</a:t>
            </a:r>
            <a:endParaRPr lang="fr-FR" sz="4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4800" b="0" strike="noStrike" spc="-1">
                <a:solidFill>
                  <a:srgbClr val="FFFFFF"/>
                </a:solidFill>
                <a:latin typeface="Georgia"/>
                <a:ea typeface="DejaVu Sans"/>
              </a:rPr>
              <a:t>Vision Transformers (ViT)</a:t>
            </a:r>
            <a:endParaRPr lang="fr-FR" sz="4800" b="0" strike="noStrike" spc="-1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423720" y="4888800"/>
            <a:ext cx="7303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>
            <a:normAutofit fontScale="98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18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Stéphane EILLES-CHAN WAY, Lucas LEVY, Hugo PERCOT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423720" y="6389280"/>
            <a:ext cx="5537520" cy="1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Jeudi 13 Mars 2025</a:t>
            </a:r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6546304-C423-4DAC-BE43-A834C926709B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10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003E5C"/>
                </a:solidFill>
                <a:latin typeface="Georgia"/>
                <a:ea typeface="DejaVu Sans"/>
              </a:rPr>
              <a:t>Attention Rollout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274" name="Image 3"/>
          <p:cNvPicPr/>
          <p:nvPr/>
        </p:nvPicPr>
        <p:blipFill>
          <a:blip r:embed="rId2"/>
          <a:stretch/>
        </p:blipFill>
        <p:spPr>
          <a:xfrm>
            <a:off x="8357400" y="2151720"/>
            <a:ext cx="3097440" cy="3542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8506080" y="1666440"/>
            <a:ext cx="2800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Pour chaque couche :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276" name="Image 7"/>
          <p:cNvPicPr/>
          <p:nvPr/>
        </p:nvPicPr>
        <p:blipFill>
          <a:blip r:embed="rId3"/>
          <a:stretch/>
        </p:blipFill>
        <p:spPr>
          <a:xfrm>
            <a:off x="8331480" y="3766680"/>
            <a:ext cx="3423960" cy="671040"/>
          </a:xfrm>
          <a:prstGeom prst="rect">
            <a:avLst/>
          </a:prstGeom>
          <a:ln>
            <a:noFill/>
          </a:ln>
        </p:spPr>
      </p:pic>
      <p:sp>
        <p:nvSpPr>
          <p:cNvPr id="277" name="CustomShape 4"/>
          <p:cNvSpPr/>
          <p:nvPr/>
        </p:nvSpPr>
        <p:spPr>
          <a:xfrm>
            <a:off x="8395920" y="3312720"/>
            <a:ext cx="3295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Matrice d’Attention Rollout :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278" name="Image 9"/>
          <p:cNvPicPr/>
          <p:nvPr/>
        </p:nvPicPr>
        <p:blipFill>
          <a:blip r:embed="rId4"/>
          <a:stretch/>
        </p:blipFill>
        <p:spPr>
          <a:xfrm>
            <a:off x="10350360" y="5091840"/>
            <a:ext cx="1359720" cy="458640"/>
          </a:xfrm>
          <a:prstGeom prst="rect">
            <a:avLst/>
          </a:prstGeom>
          <a:ln>
            <a:noFill/>
          </a:ln>
        </p:spPr>
      </p:pic>
      <p:sp>
        <p:nvSpPr>
          <p:cNvPr id="279" name="CustomShape 5"/>
          <p:cNvSpPr/>
          <p:nvPr/>
        </p:nvSpPr>
        <p:spPr>
          <a:xfrm>
            <a:off x="8515080" y="5147640"/>
            <a:ext cx="15883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Complexité :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280" name="Image 26"/>
          <p:cNvPicPr/>
          <p:nvPr/>
        </p:nvPicPr>
        <p:blipFill>
          <a:blip r:embed="rId5"/>
          <a:srcRect l="41499" t="11836" r="38773" b="10696"/>
          <a:stretch/>
        </p:blipFill>
        <p:spPr>
          <a:xfrm>
            <a:off x="582840" y="4438800"/>
            <a:ext cx="592200" cy="1784880"/>
          </a:xfrm>
          <a:prstGeom prst="rect">
            <a:avLst/>
          </a:prstGeom>
          <a:ln>
            <a:noFill/>
          </a:ln>
        </p:spPr>
      </p:pic>
      <p:pic>
        <p:nvPicPr>
          <p:cNvPr id="281" name="Image 27"/>
          <p:cNvPicPr/>
          <p:nvPr/>
        </p:nvPicPr>
        <p:blipFill>
          <a:blip r:embed="rId6"/>
          <a:stretch/>
        </p:blipFill>
        <p:spPr>
          <a:xfrm>
            <a:off x="1443960" y="1504080"/>
            <a:ext cx="6793200" cy="4719960"/>
          </a:xfrm>
          <a:prstGeom prst="rect">
            <a:avLst/>
          </a:prstGeom>
          <a:ln>
            <a:noFill/>
          </a:ln>
        </p:spPr>
      </p:pic>
      <p:pic>
        <p:nvPicPr>
          <p:cNvPr id="282" name="Image 28"/>
          <p:cNvPicPr/>
          <p:nvPr/>
        </p:nvPicPr>
        <p:blipFill>
          <a:blip r:embed="rId7"/>
          <a:srcRect l="46641" t="12680" r="43922" b="11270"/>
          <a:stretch/>
        </p:blipFill>
        <p:spPr>
          <a:xfrm>
            <a:off x="569160" y="1504080"/>
            <a:ext cx="592200" cy="3586680"/>
          </a:xfrm>
          <a:prstGeom prst="rect">
            <a:avLst/>
          </a:prstGeom>
          <a:ln>
            <a:noFill/>
          </a:ln>
        </p:spPr>
      </p:pic>
      <p:sp>
        <p:nvSpPr>
          <p:cNvPr id="283" name="Line 6"/>
          <p:cNvSpPr/>
          <p:nvPr/>
        </p:nvSpPr>
        <p:spPr>
          <a:xfrm flipH="1">
            <a:off x="6920640" y="1649160"/>
            <a:ext cx="1075680" cy="663480"/>
          </a:xfrm>
          <a:prstGeom prst="line">
            <a:avLst/>
          </a:prstGeom>
          <a:ln w="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Line 7"/>
          <p:cNvSpPr/>
          <p:nvPr/>
        </p:nvSpPr>
        <p:spPr>
          <a:xfrm flipV="1">
            <a:off x="5880600" y="2312640"/>
            <a:ext cx="1040040" cy="1237320"/>
          </a:xfrm>
          <a:prstGeom prst="line">
            <a:avLst/>
          </a:prstGeom>
          <a:ln w="507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Line 8"/>
          <p:cNvSpPr/>
          <p:nvPr/>
        </p:nvSpPr>
        <p:spPr>
          <a:xfrm>
            <a:off x="4840920" y="2940120"/>
            <a:ext cx="1039680" cy="609840"/>
          </a:xfrm>
          <a:prstGeom prst="line">
            <a:avLst/>
          </a:prstGeom>
          <a:ln w="507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Line 9"/>
          <p:cNvSpPr/>
          <p:nvPr/>
        </p:nvSpPr>
        <p:spPr>
          <a:xfrm flipV="1">
            <a:off x="3711240" y="2940120"/>
            <a:ext cx="1004040" cy="2492280"/>
          </a:xfrm>
          <a:prstGeom prst="line">
            <a:avLst/>
          </a:prstGeom>
          <a:ln w="507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Line 10"/>
          <p:cNvSpPr/>
          <p:nvPr/>
        </p:nvSpPr>
        <p:spPr>
          <a:xfrm>
            <a:off x="2653200" y="5450400"/>
            <a:ext cx="1058040" cy="0"/>
          </a:xfrm>
          <a:prstGeom prst="line">
            <a:avLst/>
          </a:prstGeom>
          <a:ln w="507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Line 11"/>
          <p:cNvSpPr/>
          <p:nvPr/>
        </p:nvSpPr>
        <p:spPr>
          <a:xfrm>
            <a:off x="1595520" y="3549960"/>
            <a:ext cx="1057680" cy="1900440"/>
          </a:xfrm>
          <a:prstGeom prst="line">
            <a:avLst/>
          </a:prstGeom>
          <a:ln w="507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12"/>
          <p:cNvSpPr/>
          <p:nvPr/>
        </p:nvSpPr>
        <p:spPr>
          <a:xfrm>
            <a:off x="569160" y="1570320"/>
            <a:ext cx="604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CLS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90" name="Line 13"/>
          <p:cNvSpPr/>
          <p:nvPr/>
        </p:nvSpPr>
        <p:spPr>
          <a:xfrm flipH="1">
            <a:off x="6920640" y="1737000"/>
            <a:ext cx="1075680" cy="30546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Line 14"/>
          <p:cNvSpPr/>
          <p:nvPr/>
        </p:nvSpPr>
        <p:spPr>
          <a:xfrm>
            <a:off x="5880600" y="4145400"/>
            <a:ext cx="1040040" cy="6462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15"/>
          <p:cNvSpPr/>
          <p:nvPr/>
        </p:nvSpPr>
        <p:spPr>
          <a:xfrm>
            <a:off x="4840920" y="2312640"/>
            <a:ext cx="1039680" cy="18738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Line 16"/>
          <p:cNvSpPr/>
          <p:nvPr/>
        </p:nvSpPr>
        <p:spPr>
          <a:xfrm flipH="1">
            <a:off x="3711240" y="2287440"/>
            <a:ext cx="1022040" cy="65268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Line 17"/>
          <p:cNvSpPr/>
          <p:nvPr/>
        </p:nvSpPr>
        <p:spPr>
          <a:xfrm flipH="1">
            <a:off x="2653200" y="2905920"/>
            <a:ext cx="1058040" cy="130716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Line 18"/>
          <p:cNvSpPr/>
          <p:nvPr/>
        </p:nvSpPr>
        <p:spPr>
          <a:xfrm>
            <a:off x="1577520" y="3559680"/>
            <a:ext cx="1075680" cy="6714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Line 19"/>
          <p:cNvSpPr/>
          <p:nvPr/>
        </p:nvSpPr>
        <p:spPr>
          <a:xfrm flipV="1">
            <a:off x="6920640" y="1613880"/>
            <a:ext cx="1075680" cy="3528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Line 20"/>
          <p:cNvSpPr/>
          <p:nvPr/>
        </p:nvSpPr>
        <p:spPr>
          <a:xfrm flipV="1">
            <a:off x="5880600" y="1691640"/>
            <a:ext cx="1058040" cy="375876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Line 21"/>
          <p:cNvSpPr/>
          <p:nvPr/>
        </p:nvSpPr>
        <p:spPr>
          <a:xfrm flipH="1" flipV="1">
            <a:off x="4768920" y="4186440"/>
            <a:ext cx="1111680" cy="126396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Line 22"/>
          <p:cNvSpPr/>
          <p:nvPr/>
        </p:nvSpPr>
        <p:spPr>
          <a:xfrm flipH="1" flipV="1">
            <a:off x="3711240" y="2303640"/>
            <a:ext cx="1057680" cy="18828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Line 23"/>
          <p:cNvSpPr/>
          <p:nvPr/>
        </p:nvSpPr>
        <p:spPr>
          <a:xfrm flipH="1" flipV="1">
            <a:off x="2626560" y="1649160"/>
            <a:ext cx="1066680" cy="6120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Line 24"/>
          <p:cNvSpPr/>
          <p:nvPr/>
        </p:nvSpPr>
        <p:spPr>
          <a:xfrm flipH="1">
            <a:off x="1541880" y="1649160"/>
            <a:ext cx="1121400" cy="189252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25"/>
          <p:cNvSpPr/>
          <p:nvPr/>
        </p:nvSpPr>
        <p:spPr>
          <a:xfrm>
            <a:off x="210600" y="6356520"/>
            <a:ext cx="58838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Source : Abnar, Zuidema - </a:t>
            </a:r>
            <a:r>
              <a:rPr lang="fr-FR" sz="1100" b="0" i="1" strike="noStrike" spc="-1">
                <a:solidFill>
                  <a:srgbClr val="003E5C"/>
                </a:solidFill>
                <a:latin typeface="Century Gothic"/>
                <a:ea typeface="DejaVu Sans"/>
              </a:rPr>
              <a:t>Quantifying Attention Flow in Transformers</a:t>
            </a:r>
            <a:endParaRPr lang="fr-FR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 14"/>
          <p:cNvPicPr/>
          <p:nvPr/>
        </p:nvPicPr>
        <p:blipFill>
          <a:blip r:embed="rId2"/>
          <a:srcRect l="41499" t="11836" r="38773" b="10696"/>
          <a:stretch/>
        </p:blipFill>
        <p:spPr>
          <a:xfrm>
            <a:off x="582840" y="4438800"/>
            <a:ext cx="592200" cy="1784880"/>
          </a:xfrm>
          <a:prstGeom prst="rect">
            <a:avLst/>
          </a:prstGeom>
          <a:ln>
            <a:noFill/>
          </a:ln>
        </p:spPr>
      </p:pic>
      <p:sp>
        <p:nvSpPr>
          <p:cNvPr id="304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0E56589-2342-40D3-A617-2F9D315ADA21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11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 dirty="0">
                <a:solidFill>
                  <a:srgbClr val="003E5C"/>
                </a:solidFill>
                <a:latin typeface="Georgia"/>
                <a:ea typeface="DejaVu Sans"/>
              </a:rPr>
              <a:t>Attention Flow</a:t>
            </a:r>
            <a:endParaRPr lang="fr-FR" sz="3200" b="0" strike="noStrike" spc="-1" dirty="0">
              <a:latin typeface="Arial"/>
            </a:endParaRPr>
          </a:p>
        </p:txBody>
      </p:sp>
      <p:pic>
        <p:nvPicPr>
          <p:cNvPr id="306" name="Image 5"/>
          <p:cNvPicPr/>
          <p:nvPr/>
        </p:nvPicPr>
        <p:blipFill>
          <a:blip r:embed="rId3"/>
          <a:stretch/>
        </p:blipFill>
        <p:spPr>
          <a:xfrm>
            <a:off x="1443960" y="1504080"/>
            <a:ext cx="6793200" cy="4719960"/>
          </a:xfrm>
          <a:prstGeom prst="rect">
            <a:avLst/>
          </a:prstGeom>
          <a:ln>
            <a:noFill/>
          </a:ln>
        </p:spPr>
      </p:pic>
      <p:pic>
        <p:nvPicPr>
          <p:cNvPr id="307" name="Image 12"/>
          <p:cNvPicPr/>
          <p:nvPr/>
        </p:nvPicPr>
        <p:blipFill>
          <a:blip r:embed="rId4"/>
          <a:srcRect l="46641" t="12680" r="43922" b="11270"/>
          <a:stretch/>
        </p:blipFill>
        <p:spPr>
          <a:xfrm>
            <a:off x="569160" y="1504080"/>
            <a:ext cx="592200" cy="3586680"/>
          </a:xfrm>
          <a:prstGeom prst="rect">
            <a:avLst/>
          </a:prstGeom>
          <a:ln>
            <a:noFill/>
          </a:ln>
        </p:spPr>
      </p:pic>
      <p:sp>
        <p:nvSpPr>
          <p:cNvPr id="308" name="CustomShape 3"/>
          <p:cNvSpPr/>
          <p:nvPr/>
        </p:nvSpPr>
        <p:spPr>
          <a:xfrm>
            <a:off x="210600" y="6356520"/>
            <a:ext cx="58838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Source : Abnar, Zuidema - </a:t>
            </a:r>
            <a:r>
              <a:rPr lang="fr-FR" sz="1100" b="0" i="1" strike="noStrike" spc="-1">
                <a:solidFill>
                  <a:srgbClr val="003E5C"/>
                </a:solidFill>
                <a:latin typeface="Century Gothic"/>
                <a:ea typeface="DejaVu Sans"/>
              </a:rPr>
              <a:t>Quantifying Attention Flow in Transformers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8506080" y="1469520"/>
            <a:ext cx="33224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1640">
              <a:lnSpc>
                <a:spcPct val="100000"/>
              </a:lnSpc>
              <a:spcBef>
                <a:spcPts val="1199"/>
              </a:spcBef>
              <a:buClr>
                <a:srgbClr val="003E5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Graphe de flots</a:t>
            </a:r>
            <a:endParaRPr lang="fr-FR" sz="24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199"/>
              </a:spcBef>
              <a:buClr>
                <a:srgbClr val="003E5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Les poids d’attention sont les capacités</a:t>
            </a:r>
            <a:endParaRPr lang="fr-FR" sz="24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199"/>
              </a:spcBef>
              <a:buClr>
                <a:srgbClr val="003E5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Source : CLS</a:t>
            </a:r>
            <a:endParaRPr lang="fr-FR" sz="24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199"/>
              </a:spcBef>
              <a:buClr>
                <a:srgbClr val="003E5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Puits : input token</a:t>
            </a:r>
            <a:endParaRPr lang="fr-FR" sz="24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199"/>
              </a:spcBef>
              <a:buClr>
                <a:srgbClr val="003E5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14x14 itérations de max-flow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8292600" y="5395680"/>
            <a:ext cx="20574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Complexité :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311" name="Image 3"/>
          <p:cNvPicPr/>
          <p:nvPr/>
        </p:nvPicPr>
        <p:blipFill>
          <a:blip r:embed="rId5"/>
          <a:stretch/>
        </p:blipFill>
        <p:spPr>
          <a:xfrm>
            <a:off x="9664200" y="5832720"/>
            <a:ext cx="1878480" cy="560520"/>
          </a:xfrm>
          <a:prstGeom prst="rect">
            <a:avLst/>
          </a:prstGeom>
          <a:ln>
            <a:noFill/>
          </a:ln>
        </p:spPr>
      </p:pic>
      <p:sp>
        <p:nvSpPr>
          <p:cNvPr id="312" name="CustomShape 6"/>
          <p:cNvSpPr/>
          <p:nvPr/>
        </p:nvSpPr>
        <p:spPr>
          <a:xfrm>
            <a:off x="569160" y="1570320"/>
            <a:ext cx="604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CLS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" name="Bouée 1">
            <a:extLst>
              <a:ext uri="{FF2B5EF4-FFF2-40B4-BE49-F238E27FC236}">
                <a16:creationId xmlns:a16="http://schemas.microsoft.com/office/drawing/2014/main" id="{73DA591C-F67C-D04F-B064-ACADDD4969E3}"/>
              </a:ext>
            </a:extLst>
          </p:cNvPr>
          <p:cNvSpPr/>
          <p:nvPr/>
        </p:nvSpPr>
        <p:spPr>
          <a:xfrm>
            <a:off x="7748275" y="1371600"/>
            <a:ext cx="531799" cy="562680"/>
          </a:xfrm>
          <a:prstGeom prst="don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ouée 12">
            <a:extLst>
              <a:ext uri="{FF2B5EF4-FFF2-40B4-BE49-F238E27FC236}">
                <a16:creationId xmlns:a16="http://schemas.microsoft.com/office/drawing/2014/main" id="{FC0D86B4-44F2-6F48-B4AA-14C00BC97689}"/>
              </a:ext>
            </a:extLst>
          </p:cNvPr>
          <p:cNvSpPr/>
          <p:nvPr/>
        </p:nvSpPr>
        <p:spPr>
          <a:xfrm>
            <a:off x="1280450" y="3268292"/>
            <a:ext cx="531799" cy="562680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959640" y="409320"/>
            <a:ext cx="4271400" cy="54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40000" b="0" strike="noStrike" spc="-1">
                <a:solidFill>
                  <a:srgbClr val="A68B4E"/>
                </a:solidFill>
                <a:latin typeface="Georgia"/>
                <a:ea typeface="DejaVu Sans"/>
              </a:rPr>
              <a:t>II</a:t>
            </a:r>
            <a:endParaRPr lang="fr-FR" sz="40000" b="0" strike="noStrike" spc="-1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3959640" y="409320"/>
            <a:ext cx="4271400" cy="20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1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Explicabilité des Vision Transformers (ViT)</a:t>
            </a:r>
            <a:endParaRPr lang="fr-FR" sz="1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1000" b="0" strike="noStrike" spc="-1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4874400" y="6448680"/>
            <a:ext cx="2441880" cy="1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1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Jeudi 13 Mars 2025</a:t>
            </a:r>
            <a:endParaRPr lang="fr-FR" sz="1000" b="0" strike="noStrike" spc="-1"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2542320" y="2338920"/>
            <a:ext cx="7105680" cy="21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6600" b="0" strike="noStrike" spc="-1">
                <a:solidFill>
                  <a:srgbClr val="003E5C"/>
                </a:solidFill>
                <a:latin typeface="Georgia"/>
                <a:ea typeface="DejaVu Sans"/>
              </a:rPr>
              <a:t>Quantification des performances</a:t>
            </a:r>
            <a:endParaRPr lang="fr-FR" sz="6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6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6966142-B0E4-46F0-BAFA-729CB23A9265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13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spc="-1" dirty="0">
                <a:solidFill>
                  <a:srgbClr val="003E5C"/>
                </a:solidFill>
                <a:latin typeface="Georgia"/>
              </a:rPr>
              <a:t>Idée générale</a:t>
            </a:r>
          </a:p>
        </p:txBody>
      </p:sp>
      <p:sp>
        <p:nvSpPr>
          <p:cNvPr id="321" name="CustomShape 3"/>
          <p:cNvSpPr/>
          <p:nvPr/>
        </p:nvSpPr>
        <p:spPr>
          <a:xfrm>
            <a:off x="838080" y="1846800"/>
            <a:ext cx="7927920" cy="393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Comment juger à quel point ces deux méthodes sont explicatives ?</a:t>
            </a:r>
            <a:endParaRPr lang="fr-FR" sz="2400" b="0" strike="noStrike" spc="-1">
              <a:latin typeface="Arial"/>
            </a:endParaRPr>
          </a:p>
          <a:p>
            <a:pPr marL="1257480" lvl="2" indent="-34164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A l’œil sur des exemples simples</a:t>
            </a:r>
            <a:endParaRPr lang="fr-FR" sz="2400" b="0" strike="noStrike" spc="-1">
              <a:latin typeface="Arial"/>
            </a:endParaRPr>
          </a:p>
          <a:p>
            <a:pPr marL="1257480" lvl="2" indent="-34164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A l’aide d’autres indicateurs qui n’utilisent pas l’attention</a:t>
            </a:r>
            <a:endParaRPr lang="fr-FR" sz="2400" b="0" strike="noStrike" spc="-1">
              <a:latin typeface="Arial"/>
            </a:endParaRPr>
          </a:p>
          <a:p>
            <a:pPr marL="1714680" lvl="3" indent="-341640">
              <a:lnSpc>
                <a:spcPct val="150000"/>
              </a:lnSpc>
              <a:buClr>
                <a:srgbClr val="003E5C"/>
              </a:buClr>
              <a:buFont typeface="Courier New"/>
              <a:buChar char="o"/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Blank-out</a:t>
            </a:r>
            <a:endParaRPr lang="fr-FR" sz="2400" b="0" strike="noStrike" spc="-1">
              <a:latin typeface="Arial"/>
            </a:endParaRPr>
          </a:p>
          <a:p>
            <a:pPr marL="1714680" lvl="3" indent="-341640">
              <a:lnSpc>
                <a:spcPct val="150000"/>
              </a:lnSpc>
              <a:buClr>
                <a:srgbClr val="003E5C"/>
              </a:buClr>
              <a:buFont typeface="Courier New"/>
              <a:buChar char="o"/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Input gradient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1C356BD2-2D11-4EEF-8B8A-F77C169F4BAA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14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spc="-1" dirty="0" err="1">
                <a:solidFill>
                  <a:srgbClr val="003E5C"/>
                </a:solidFill>
                <a:latin typeface="Georgia"/>
              </a:rPr>
              <a:t>Blank-out</a:t>
            </a:r>
            <a:endParaRPr lang="fr-FR" sz="3200" spc="-1" dirty="0">
              <a:solidFill>
                <a:srgbClr val="003E5C"/>
              </a:solidFill>
              <a:latin typeface="Georgia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482760" y="1325160"/>
            <a:ext cx="11491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Analyser l’importance d’un token en le supprimant : comparer les sorties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325" name="Image 5"/>
          <p:cNvPicPr/>
          <p:nvPr/>
        </p:nvPicPr>
        <p:blipFill>
          <a:blip r:embed="rId2"/>
          <a:srcRect l="22250" t="12147" r="19636" b="11417"/>
          <a:stretch/>
        </p:blipFill>
        <p:spPr>
          <a:xfrm>
            <a:off x="724320" y="2008080"/>
            <a:ext cx="4111200" cy="4055400"/>
          </a:xfrm>
          <a:prstGeom prst="rect">
            <a:avLst/>
          </a:prstGeom>
          <a:ln>
            <a:noFill/>
          </a:ln>
        </p:spPr>
      </p:pic>
      <p:sp>
        <p:nvSpPr>
          <p:cNvPr id="326" name="CustomShape 4"/>
          <p:cNvSpPr/>
          <p:nvPr/>
        </p:nvSpPr>
        <p:spPr>
          <a:xfrm>
            <a:off x="5163840" y="3549960"/>
            <a:ext cx="1594440" cy="4827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5"/>
          <p:cNvSpPr/>
          <p:nvPr/>
        </p:nvSpPr>
        <p:spPr>
          <a:xfrm>
            <a:off x="1066320" y="6171840"/>
            <a:ext cx="3189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Output[243] = 6.6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28" name="CustomShape 6"/>
          <p:cNvSpPr/>
          <p:nvPr/>
        </p:nvSpPr>
        <p:spPr>
          <a:xfrm>
            <a:off x="7631280" y="6156360"/>
            <a:ext cx="3189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Output[243] = 5.8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329" name="Image 8"/>
          <p:cNvPicPr/>
          <p:nvPr/>
        </p:nvPicPr>
        <p:blipFill>
          <a:blip r:embed="rId3"/>
          <a:srcRect l="22379" t="10203" r="19617" b="10819"/>
          <a:stretch/>
        </p:blipFill>
        <p:spPr>
          <a:xfrm>
            <a:off x="7200000" y="1933560"/>
            <a:ext cx="4061880" cy="414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AF68E4B-28CA-48AA-BF72-D7EC45FC59A5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15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spc="-1" dirty="0" err="1">
                <a:solidFill>
                  <a:srgbClr val="003E5C"/>
                </a:solidFill>
                <a:latin typeface="Georgia"/>
              </a:rPr>
              <a:t>Blank-out</a:t>
            </a:r>
            <a:endParaRPr lang="fr-FR" sz="3200" spc="-1" dirty="0">
              <a:solidFill>
                <a:srgbClr val="003E5C"/>
              </a:solidFill>
              <a:latin typeface="Georgia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482760" y="1325160"/>
            <a:ext cx="11491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Analyser l’importance d’un token en le supprimant : comparer les sorties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333" name="Image 5"/>
          <p:cNvPicPr/>
          <p:nvPr/>
        </p:nvPicPr>
        <p:blipFill>
          <a:blip r:embed="rId2"/>
          <a:srcRect l="22250" t="12147" r="19636" b="11417"/>
          <a:stretch/>
        </p:blipFill>
        <p:spPr>
          <a:xfrm>
            <a:off x="724320" y="2008080"/>
            <a:ext cx="4111200" cy="4055400"/>
          </a:xfrm>
          <a:prstGeom prst="rect">
            <a:avLst/>
          </a:prstGeom>
          <a:ln>
            <a:noFill/>
          </a:ln>
        </p:spPr>
      </p:pic>
      <p:sp>
        <p:nvSpPr>
          <p:cNvPr id="334" name="CustomShape 4"/>
          <p:cNvSpPr/>
          <p:nvPr/>
        </p:nvSpPr>
        <p:spPr>
          <a:xfrm>
            <a:off x="5163840" y="3549960"/>
            <a:ext cx="1594440" cy="4827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5"/>
          <p:cNvSpPr/>
          <p:nvPr/>
        </p:nvSpPr>
        <p:spPr>
          <a:xfrm>
            <a:off x="1066320" y="6171840"/>
            <a:ext cx="3189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Output[282] = 5.7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7631280" y="6156360"/>
            <a:ext cx="3189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Output[282] = 5.1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337" name="Image 6"/>
          <p:cNvPicPr/>
          <p:nvPr/>
        </p:nvPicPr>
        <p:blipFill>
          <a:blip r:embed="rId3"/>
          <a:srcRect l="22158" t="11975" r="20448" b="11393"/>
          <a:stretch/>
        </p:blipFill>
        <p:spPr>
          <a:xfrm>
            <a:off x="7200000" y="1933200"/>
            <a:ext cx="4060440" cy="414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5FE783F-A1ED-46D9-A384-F737FAF43058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16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spc="-1" dirty="0">
                <a:solidFill>
                  <a:srgbClr val="003E5C"/>
                </a:solidFill>
                <a:latin typeface="Georgia"/>
              </a:rPr>
              <a:t>Input gradient</a:t>
            </a:r>
          </a:p>
        </p:txBody>
      </p:sp>
      <p:pic>
        <p:nvPicPr>
          <p:cNvPr id="340" name="Image 9"/>
          <p:cNvPicPr/>
          <p:nvPr/>
        </p:nvPicPr>
        <p:blipFill>
          <a:blip r:embed="rId2"/>
          <a:srcRect l="22250" t="12147" r="19636" b="11417"/>
          <a:stretch/>
        </p:blipFill>
        <p:spPr>
          <a:xfrm>
            <a:off x="838080" y="1659960"/>
            <a:ext cx="3337920" cy="3292920"/>
          </a:xfrm>
          <a:prstGeom prst="rect">
            <a:avLst/>
          </a:prstGeom>
          <a:ln>
            <a:noFill/>
          </a:ln>
        </p:spPr>
      </p:pic>
      <p:pic>
        <p:nvPicPr>
          <p:cNvPr id="341" name="Image 3"/>
          <p:cNvPicPr/>
          <p:nvPr/>
        </p:nvPicPr>
        <p:blipFill>
          <a:blip r:embed="rId3"/>
          <a:stretch/>
        </p:blipFill>
        <p:spPr>
          <a:xfrm>
            <a:off x="9016920" y="1659960"/>
            <a:ext cx="1000800" cy="3292920"/>
          </a:xfrm>
          <a:prstGeom prst="rect">
            <a:avLst/>
          </a:prstGeom>
          <a:ln>
            <a:noFill/>
          </a:ln>
        </p:spPr>
      </p:pic>
      <p:sp>
        <p:nvSpPr>
          <p:cNvPr id="342" name="CustomShape 3"/>
          <p:cNvSpPr/>
          <p:nvPr/>
        </p:nvSpPr>
        <p:spPr>
          <a:xfrm>
            <a:off x="4374720" y="2822760"/>
            <a:ext cx="4640760" cy="482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6220080" y="2247840"/>
            <a:ext cx="950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DeiT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 flipH="1" flipV="1">
            <a:off x="2041200" y="4952520"/>
            <a:ext cx="7511040" cy="873360"/>
          </a:xfrm>
          <a:prstGeom prst="uturnArrow">
            <a:avLst>
              <a:gd name="adj1" fmla="val 12215"/>
              <a:gd name="adj2" fmla="val 25000"/>
              <a:gd name="adj3" fmla="val 25000"/>
              <a:gd name="adj4" fmla="val 74346"/>
              <a:gd name="adj5" fmla="val 9934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5744160" y="5103360"/>
            <a:ext cx="18205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Gradient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2940480" y="409320"/>
            <a:ext cx="6094440" cy="54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40000" b="0" strike="noStrike" spc="-1">
                <a:solidFill>
                  <a:srgbClr val="A68B4E"/>
                </a:solidFill>
                <a:latin typeface="Georgia"/>
                <a:ea typeface="DejaVu Sans"/>
              </a:rPr>
              <a:t>III</a:t>
            </a:r>
            <a:endParaRPr lang="fr-FR" sz="40000" b="0" strike="noStrike" spc="-1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3959640" y="409320"/>
            <a:ext cx="4271400" cy="20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1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Explicabilité des Vision Transformers (ViT)</a:t>
            </a:r>
            <a:endParaRPr lang="fr-FR" sz="1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1000" b="0" strike="noStrike" spc="-1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4874400" y="6448680"/>
            <a:ext cx="2441880" cy="1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1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Jeudi 13 Mars 2025</a:t>
            </a:r>
            <a:endParaRPr lang="fr-FR" sz="1000" b="0" strike="noStrike" spc="-1"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2542320" y="2338920"/>
            <a:ext cx="7105680" cy="21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6600" b="0" strike="noStrike" spc="-1">
                <a:solidFill>
                  <a:srgbClr val="003E5C"/>
                </a:solidFill>
                <a:latin typeface="Georgia"/>
                <a:ea typeface="DejaVu Sans"/>
              </a:rPr>
              <a:t>Résultats</a:t>
            </a:r>
            <a:endParaRPr lang="fr-FR" sz="6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6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257660A-E270-4D5E-8ACA-B91D7C971B87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18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1A237E"/>
                </a:solidFill>
                <a:latin typeface="Georgia"/>
                <a:ea typeface="DejaVu Sans"/>
              </a:rPr>
              <a:t>Attention Rollout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352" name="Image 4"/>
          <p:cNvPicPr/>
          <p:nvPr/>
        </p:nvPicPr>
        <p:blipFill>
          <a:blip r:embed="rId2"/>
          <a:srcRect l="12614" t="11764" r="10000" b="11110"/>
          <a:stretch/>
        </p:blipFill>
        <p:spPr>
          <a:xfrm>
            <a:off x="6314760" y="1571400"/>
            <a:ext cx="4799880" cy="4783680"/>
          </a:xfrm>
          <a:prstGeom prst="rect">
            <a:avLst/>
          </a:prstGeom>
          <a:ln>
            <a:noFill/>
          </a:ln>
        </p:spPr>
      </p:pic>
      <p:pic>
        <p:nvPicPr>
          <p:cNvPr id="353" name="Image 5"/>
          <p:cNvPicPr/>
          <p:nvPr/>
        </p:nvPicPr>
        <p:blipFill>
          <a:blip r:embed="rId3"/>
          <a:srcRect l="22041" t="11942" r="19851" b="10589"/>
          <a:stretch/>
        </p:blipFill>
        <p:spPr>
          <a:xfrm>
            <a:off x="838080" y="1571400"/>
            <a:ext cx="4783680" cy="478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56F31F2-E4E9-4E52-8043-BC72AEC84834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19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1A237E"/>
                </a:solidFill>
                <a:latin typeface="Georgia"/>
                <a:ea typeface="DejaVu Sans"/>
              </a:rPr>
              <a:t>Gradient Attention Rollout vs Blank-Out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356" name="Image 6"/>
          <p:cNvPicPr/>
          <p:nvPr/>
        </p:nvPicPr>
        <p:blipFill>
          <a:blip r:embed="rId2"/>
          <a:srcRect l="32157" t="11260" r="28823" b="10701"/>
          <a:stretch/>
        </p:blipFill>
        <p:spPr>
          <a:xfrm>
            <a:off x="649440" y="1874160"/>
            <a:ext cx="4521240" cy="4521240"/>
          </a:xfrm>
          <a:prstGeom prst="rect">
            <a:avLst/>
          </a:prstGeom>
          <a:ln>
            <a:noFill/>
          </a:ln>
        </p:spPr>
      </p:pic>
      <p:sp>
        <p:nvSpPr>
          <p:cNvPr id="357" name="CustomShape 3"/>
          <p:cNvSpPr/>
          <p:nvPr/>
        </p:nvSpPr>
        <p:spPr>
          <a:xfrm>
            <a:off x="4697280" y="1438920"/>
            <a:ext cx="3189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Catégorie 243 (prédite)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358" name="Image 12"/>
          <p:cNvPicPr/>
          <p:nvPr/>
        </p:nvPicPr>
        <p:blipFill>
          <a:blip r:embed="rId3"/>
          <a:srcRect l="12874" t="11764" r="9476" b="10587"/>
          <a:stretch/>
        </p:blipFill>
        <p:spPr>
          <a:xfrm>
            <a:off x="6867000" y="1874160"/>
            <a:ext cx="4485240" cy="448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959640" y="409320"/>
            <a:ext cx="4271400" cy="54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40000" b="0" strike="noStrike" spc="-1">
                <a:solidFill>
                  <a:srgbClr val="A68B4E"/>
                </a:solidFill>
                <a:latin typeface="Georgia"/>
                <a:ea typeface="DejaVu Sans"/>
              </a:rPr>
              <a:t>I</a:t>
            </a:r>
            <a:endParaRPr lang="fr-FR" sz="400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959640" y="409320"/>
            <a:ext cx="4271400" cy="20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1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Explicabilité des Vision Transformers (ViT)</a:t>
            </a:r>
            <a:endParaRPr lang="fr-FR" sz="1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10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874400" y="6448680"/>
            <a:ext cx="2441880" cy="1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1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Jeudi 13 Mars 2025</a:t>
            </a:r>
            <a:endParaRPr lang="fr-FR" sz="1000" b="0" strike="noStrike" spc="-1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542320" y="2338920"/>
            <a:ext cx="7105680" cy="21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6600" b="0" strike="noStrike" spc="-1">
                <a:solidFill>
                  <a:srgbClr val="003E5C"/>
                </a:solidFill>
                <a:latin typeface="Georgia"/>
                <a:ea typeface="DejaVu Sans"/>
              </a:rPr>
              <a:t>Analyse de l’attention</a:t>
            </a:r>
            <a:endParaRPr lang="fr-FR" sz="66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6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2CE9597D-3509-4D71-B0CD-D613F5D00D8C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20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1A237E"/>
                </a:solidFill>
                <a:latin typeface="Georgia"/>
                <a:ea typeface="DejaVu Sans"/>
              </a:rPr>
              <a:t>Gradient Attention Rollout vs Blank-Out</a:t>
            </a:r>
            <a:endParaRPr lang="fr-FR" sz="3200" b="0" strike="noStrike" spc="-1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4697280" y="1438920"/>
            <a:ext cx="3189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Catégorie 282 (3eme)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362" name="Image 7"/>
          <p:cNvPicPr/>
          <p:nvPr/>
        </p:nvPicPr>
        <p:blipFill>
          <a:blip r:embed="rId2"/>
          <a:srcRect l="31764" t="11472" r="29020" b="10094"/>
          <a:stretch/>
        </p:blipFill>
        <p:spPr>
          <a:xfrm>
            <a:off x="838080" y="1808280"/>
            <a:ext cx="4574880" cy="4574880"/>
          </a:xfrm>
          <a:prstGeom prst="rect">
            <a:avLst/>
          </a:prstGeom>
          <a:ln>
            <a:noFill/>
          </a:ln>
        </p:spPr>
      </p:pic>
      <p:pic>
        <p:nvPicPr>
          <p:cNvPr id="363" name="Image 10"/>
          <p:cNvPicPr/>
          <p:nvPr/>
        </p:nvPicPr>
        <p:blipFill>
          <a:blip r:embed="rId3"/>
          <a:srcRect l="12614" t="11504" r="9740" b="10850"/>
          <a:stretch/>
        </p:blipFill>
        <p:spPr>
          <a:xfrm>
            <a:off x="6580080" y="1808280"/>
            <a:ext cx="4546800" cy="454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E11E37C-5FB7-44FE-93AF-B9969B3FC752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21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1A237E"/>
                </a:solidFill>
                <a:latin typeface="Georgia"/>
                <a:ea typeface="DejaVu Sans"/>
              </a:rPr>
              <a:t>Multi-head fusion et discard ratio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366" name="Image 365"/>
          <p:cNvPicPr/>
          <p:nvPr/>
        </p:nvPicPr>
        <p:blipFill>
          <a:blip r:embed="rId2"/>
          <a:stretch/>
        </p:blipFill>
        <p:spPr>
          <a:xfrm>
            <a:off x="2310480" y="2147400"/>
            <a:ext cx="7562520" cy="2571480"/>
          </a:xfrm>
          <a:prstGeom prst="rect">
            <a:avLst/>
          </a:prstGeom>
          <a:ln>
            <a:noFill/>
          </a:ln>
        </p:spPr>
      </p:pic>
      <p:pic>
        <p:nvPicPr>
          <p:cNvPr id="367" name="Image 366"/>
          <p:cNvPicPr/>
          <p:nvPr/>
        </p:nvPicPr>
        <p:blipFill>
          <a:blip r:embed="rId2"/>
          <a:stretch/>
        </p:blipFill>
        <p:spPr>
          <a:xfrm>
            <a:off x="942480" y="2147400"/>
            <a:ext cx="8930520" cy="3036600"/>
          </a:xfrm>
          <a:prstGeom prst="rect">
            <a:avLst/>
          </a:prstGeom>
          <a:ln>
            <a:noFill/>
          </a:ln>
        </p:spPr>
      </p:pic>
      <p:pic>
        <p:nvPicPr>
          <p:cNvPr id="368" name="Image 367"/>
          <p:cNvPicPr/>
          <p:nvPr/>
        </p:nvPicPr>
        <p:blipFill>
          <a:blip r:embed="rId2"/>
          <a:stretch/>
        </p:blipFill>
        <p:spPr>
          <a:xfrm>
            <a:off x="908280" y="1944000"/>
            <a:ext cx="10375560" cy="352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4D6DDDD-D328-4B1A-9162-F2DB31962733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22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1A237E"/>
                </a:solidFill>
                <a:latin typeface="Georgia"/>
                <a:ea typeface="DejaVu Sans"/>
              </a:rPr>
              <a:t>Attention Rollout</a:t>
            </a:r>
            <a:endParaRPr lang="fr-FR" sz="3200" b="0" strike="noStrike" spc="-1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720000" y="1665000"/>
            <a:ext cx="9359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Corrélation de Spearman entre l’attention grad rollout et les </a:t>
            </a:r>
            <a:r>
              <a:rPr lang="fr-FR" sz="1800" b="1" strike="noStrike" spc="-1">
                <a:solidFill>
                  <a:srgbClr val="003E5C"/>
                </a:solidFill>
                <a:latin typeface="Century Gothic"/>
                <a:ea typeface="DejaVu Sans"/>
              </a:rPr>
              <a:t>blank-out scores</a:t>
            </a: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 sur les tokens pour 200 images issues de ImageNet</a:t>
            </a:r>
            <a:endParaRPr lang="fr-FR" sz="1800" b="0" strike="noStrike" spc="-1">
              <a:latin typeface="Arial"/>
            </a:endParaRPr>
          </a:p>
        </p:txBody>
      </p:sp>
      <p:graphicFrame>
        <p:nvGraphicFramePr>
          <p:cNvPr id="372" name="Table 4"/>
          <p:cNvGraphicFramePr/>
          <p:nvPr/>
        </p:nvGraphicFramePr>
        <p:xfrm>
          <a:off x="1950480" y="2745000"/>
          <a:ext cx="8291160" cy="1810080"/>
        </p:xfrm>
        <a:graphic>
          <a:graphicData uri="http://schemas.openxmlformats.org/drawingml/2006/table">
            <a:tbl>
              <a:tblPr/>
              <a:tblGrid>
                <a:gridCol w="207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1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7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discard_ratio = 0.0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discard_ratio = 0.5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discard_ratio = 0.8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head_fusion = ‘max’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0.105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0.175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0.104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0.175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0.102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0.173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head_fusion = ‘mean’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0.140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0.181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0.140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0.181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0.140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0.181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988096F-6533-40C1-BA3F-20AF102467F4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23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1A237E"/>
                </a:solidFill>
                <a:latin typeface="Georgia"/>
                <a:ea typeface="DejaVu Sans"/>
              </a:rPr>
              <a:t>Attention Rollout</a:t>
            </a:r>
            <a:endParaRPr lang="fr-FR" sz="3200" b="0" strike="noStrike" spc="-1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720000" y="1665000"/>
            <a:ext cx="9359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Corrélation de Spearman entre l’attention grad rollout et les </a:t>
            </a:r>
            <a:r>
              <a:rPr lang="fr-FR" sz="1800" b="1" strike="noStrike" spc="-1">
                <a:solidFill>
                  <a:srgbClr val="003E5C"/>
                </a:solidFill>
                <a:latin typeface="Century Gothic"/>
                <a:ea typeface="DejaVu Sans"/>
              </a:rPr>
              <a:t>input gradients</a:t>
            </a: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 sur les tokens pour 200 images issues de ImageNet</a:t>
            </a:r>
            <a:endParaRPr lang="fr-FR" sz="1800" b="0" strike="noStrike" spc="-1">
              <a:latin typeface="Arial"/>
            </a:endParaRPr>
          </a:p>
        </p:txBody>
      </p:sp>
      <p:graphicFrame>
        <p:nvGraphicFramePr>
          <p:cNvPr id="376" name="Table 4"/>
          <p:cNvGraphicFramePr/>
          <p:nvPr/>
        </p:nvGraphicFramePr>
        <p:xfrm>
          <a:off x="1311480" y="2745000"/>
          <a:ext cx="9569520" cy="1810440"/>
        </p:xfrm>
        <a:graphic>
          <a:graphicData uri="http://schemas.openxmlformats.org/drawingml/2006/table">
            <a:tbl>
              <a:tblPr/>
              <a:tblGrid>
                <a:gridCol w="191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6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37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discard_ratio = 0.0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discard_ratio = 0.5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discard_ratio = 0.8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discard_ratio = 0.98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head_fusion = ‘max’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0.123 </a:t>
                      </a: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0.279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0.119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0.279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0.136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0.278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0.189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0.276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head_fusion = ‘mean’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-0.009 </a:t>
                      </a: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0.250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-0.009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0.250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-0.008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0.250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-0.000 </a:t>
                      </a: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0.253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29889C4-79F2-4BD3-97BF-F3F925E66F84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24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1A237E"/>
                </a:solidFill>
                <a:latin typeface="Georgia"/>
                <a:ea typeface="DejaVu Sans"/>
              </a:rPr>
              <a:t>Attention Flow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379" name="Image 4"/>
          <p:cNvPicPr/>
          <p:nvPr/>
        </p:nvPicPr>
        <p:blipFill>
          <a:blip r:embed="rId2"/>
          <a:stretch/>
        </p:blipFill>
        <p:spPr>
          <a:xfrm>
            <a:off x="1146240" y="1718280"/>
            <a:ext cx="9899280" cy="463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0C37100-1714-4568-B549-849D46EDA60D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25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1A237E"/>
                </a:solidFill>
                <a:latin typeface="Georgia"/>
                <a:ea typeface="DejaVu Sans"/>
              </a:rPr>
              <a:t>Attention Flow vs Attention Rollout vs Blank-Out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382" name="Image 1"/>
          <p:cNvPicPr/>
          <p:nvPr/>
        </p:nvPicPr>
        <p:blipFill>
          <a:blip r:embed="rId2"/>
          <a:stretch/>
        </p:blipFill>
        <p:spPr>
          <a:xfrm>
            <a:off x="556560" y="1954440"/>
            <a:ext cx="3331440" cy="3331440"/>
          </a:xfrm>
          <a:prstGeom prst="rect">
            <a:avLst/>
          </a:prstGeom>
          <a:ln>
            <a:noFill/>
          </a:ln>
        </p:spPr>
      </p:pic>
      <p:pic>
        <p:nvPicPr>
          <p:cNvPr id="383" name="Image 3"/>
          <p:cNvPicPr/>
          <p:nvPr/>
        </p:nvPicPr>
        <p:blipFill>
          <a:blip r:embed="rId3"/>
          <a:stretch/>
        </p:blipFill>
        <p:spPr>
          <a:xfrm>
            <a:off x="8303040" y="1954440"/>
            <a:ext cx="3331440" cy="3331440"/>
          </a:xfrm>
          <a:prstGeom prst="rect">
            <a:avLst/>
          </a:prstGeom>
          <a:ln>
            <a:noFill/>
          </a:ln>
        </p:spPr>
      </p:pic>
      <p:pic>
        <p:nvPicPr>
          <p:cNvPr id="384" name="Image 4"/>
          <p:cNvPicPr/>
          <p:nvPr/>
        </p:nvPicPr>
        <p:blipFill>
          <a:blip r:embed="rId4"/>
          <a:stretch/>
        </p:blipFill>
        <p:spPr>
          <a:xfrm>
            <a:off x="4429800" y="1954440"/>
            <a:ext cx="3331440" cy="333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4A0BF37-8AF3-4823-AD07-7A0AE71D1027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26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1A237E"/>
                </a:solidFill>
                <a:latin typeface="Georgia"/>
                <a:ea typeface="DejaVu Sans"/>
              </a:rPr>
              <a:t>Attention Flow vs Attention Rollout vs Blank-Out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387" name="Image 2"/>
          <p:cNvPicPr/>
          <p:nvPr/>
        </p:nvPicPr>
        <p:blipFill>
          <a:blip r:embed="rId2"/>
          <a:stretch/>
        </p:blipFill>
        <p:spPr>
          <a:xfrm>
            <a:off x="638280" y="2144160"/>
            <a:ext cx="3341520" cy="3341520"/>
          </a:xfrm>
          <a:prstGeom prst="rect">
            <a:avLst/>
          </a:prstGeom>
          <a:ln>
            <a:noFill/>
          </a:ln>
        </p:spPr>
      </p:pic>
      <p:pic>
        <p:nvPicPr>
          <p:cNvPr id="388" name="Image 3"/>
          <p:cNvPicPr/>
          <p:nvPr/>
        </p:nvPicPr>
        <p:blipFill>
          <a:blip r:embed="rId3"/>
          <a:stretch/>
        </p:blipFill>
        <p:spPr>
          <a:xfrm>
            <a:off x="8195040" y="2144160"/>
            <a:ext cx="3341520" cy="3341520"/>
          </a:xfrm>
          <a:prstGeom prst="rect">
            <a:avLst/>
          </a:prstGeom>
          <a:ln>
            <a:noFill/>
          </a:ln>
        </p:spPr>
      </p:pic>
      <p:pic>
        <p:nvPicPr>
          <p:cNvPr id="389" name="Image 4"/>
          <p:cNvPicPr/>
          <p:nvPr/>
        </p:nvPicPr>
        <p:blipFill>
          <a:blip r:embed="rId4"/>
          <a:stretch/>
        </p:blipFill>
        <p:spPr>
          <a:xfrm>
            <a:off x="4424760" y="2144160"/>
            <a:ext cx="3341520" cy="334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988096F-6533-40C1-BA3F-20AF102467F4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27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 dirty="0">
                <a:solidFill>
                  <a:srgbClr val="1A237E"/>
                </a:solidFill>
                <a:latin typeface="Georgia"/>
                <a:ea typeface="DejaVu Sans"/>
              </a:rPr>
              <a:t>Attention Flow</a:t>
            </a:r>
            <a:endParaRPr lang="fr-FR" sz="3200" b="0" strike="noStrike" spc="-1" dirty="0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720000" y="1665000"/>
            <a:ext cx="935928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Corrélation de Spearman entre l’attention flow et le </a:t>
            </a:r>
            <a:r>
              <a:rPr lang="fr-FR" sz="1800" b="0" strike="noStrike" spc="-1" dirty="0" err="1">
                <a:solidFill>
                  <a:srgbClr val="003E5C"/>
                </a:solidFill>
                <a:latin typeface="Century Gothic"/>
                <a:ea typeface="DejaVu Sans"/>
              </a:rPr>
              <a:t>blank-out</a:t>
            </a:r>
            <a:r>
              <a:rPr lang="fr-FR" sz="18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 sur les </a:t>
            </a:r>
            <a:r>
              <a:rPr lang="fr-FR" sz="1800" b="0" strike="noStrike" spc="-1" dirty="0" err="1">
                <a:solidFill>
                  <a:srgbClr val="003E5C"/>
                </a:solidFill>
                <a:latin typeface="Century Gothic"/>
                <a:ea typeface="DejaVu Sans"/>
              </a:rPr>
              <a:t>tokens</a:t>
            </a:r>
            <a:r>
              <a:rPr lang="fr-FR" sz="18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 pour 200 images issues de </a:t>
            </a:r>
            <a:r>
              <a:rPr lang="fr-FR" sz="1800" b="0" strike="noStrike" spc="-1" dirty="0" err="1">
                <a:solidFill>
                  <a:srgbClr val="003E5C"/>
                </a:solidFill>
                <a:latin typeface="Century Gothic"/>
                <a:ea typeface="DejaVu Sans"/>
              </a:rPr>
              <a:t>ImageNet</a:t>
            </a:r>
            <a:endParaRPr lang="fr-FR" sz="1800" b="0" strike="noStrike" spc="-1" dirty="0">
              <a:latin typeface="Arial"/>
            </a:endParaRPr>
          </a:p>
        </p:txBody>
      </p:sp>
      <p:graphicFrame>
        <p:nvGraphicFramePr>
          <p:cNvPr id="376" name="Table 4"/>
          <p:cNvGraphicFramePr/>
          <p:nvPr>
            <p:extLst>
              <p:ext uri="{D42A27DB-BD31-4B8C-83A1-F6EECF244321}">
                <p14:modId xmlns:p14="http://schemas.microsoft.com/office/powerpoint/2010/main" val="3942299107"/>
              </p:ext>
            </p:extLst>
          </p:nvPr>
        </p:nvGraphicFramePr>
        <p:xfrm>
          <a:off x="3353222" y="2795102"/>
          <a:ext cx="4325232" cy="1977314"/>
        </p:xfrm>
        <a:graphic>
          <a:graphicData uri="http://schemas.openxmlformats.org/drawingml/2006/table">
            <a:tbl>
              <a:tblPr/>
              <a:tblGrid>
                <a:gridCol w="2162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865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discard_ratio = 0.0</a:t>
                      </a:r>
                      <a:endParaRPr lang="fr-FR" sz="14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6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400" b="0" strike="noStrike" spc="-1" dirty="0" err="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head_fusion</a:t>
                      </a:r>
                      <a:r>
                        <a:rPr lang="fr-FR" sz="1400" b="0" strike="noStrike" spc="-1" dirty="0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 = ‘</a:t>
                      </a:r>
                      <a:r>
                        <a:rPr lang="fr-FR" sz="1400" b="0" strike="noStrike" spc="-1" dirty="0" err="1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mean</a:t>
                      </a:r>
                      <a:r>
                        <a:rPr lang="fr-FR" sz="1400" b="0" strike="noStrike" spc="-1" dirty="0">
                          <a:solidFill>
                            <a:srgbClr val="000000"/>
                          </a:solidFill>
                          <a:latin typeface="Courier New"/>
                          <a:ea typeface="DejaVu Sans"/>
                        </a:rPr>
                        <a:t>’</a:t>
                      </a:r>
                      <a:endParaRPr lang="fr-FR" sz="14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0.064 </a:t>
                      </a: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Microsoft YaHei"/>
                        </a:rPr>
                        <a:t>± 0.186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977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8AB452C-0B7F-42A8-9D3C-55BCCD3A7125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28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1A237E"/>
                </a:solidFill>
                <a:latin typeface="Georgia"/>
                <a:ea typeface="DejaVu Sans"/>
              </a:rPr>
              <a:t>Problèmes rencontrés et limites de l’étude</a:t>
            </a:r>
            <a:endParaRPr lang="fr-FR" sz="3200" b="0" strike="noStrike" spc="-1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911880" y="1507320"/>
            <a:ext cx="10367640" cy="313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640">
              <a:lnSpc>
                <a:spcPct val="150000"/>
              </a:lnSpc>
              <a:buClr>
                <a:srgbClr val="003E5C"/>
              </a:buClr>
              <a:buFont typeface="Symbol"/>
              <a:buChar char=""/>
            </a:pPr>
            <a:r>
              <a:rPr lang="fr-FR" sz="2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Passer des transformers pour du texte à des vision transformers</a:t>
            </a:r>
            <a:endParaRPr lang="fr-FR" sz="2000" b="0" strike="noStrike" spc="-1"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fr-FR" sz="2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Classification binaire → Classification sur 1000 classes</a:t>
            </a:r>
            <a:endParaRPr lang="fr-FR" sz="2000" b="0" strike="noStrike" spc="-1"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fr-FR" sz="2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Comment gérer le multi-head attention ?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fr-FR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Complexité de l’algorithme de flot en O(d²n⁴) </a:t>
            </a:r>
            <a:endParaRPr lang="fr-FR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avec d (profondeur du modèle) = 12 et n (nombre de token) = 196</a:t>
            </a:r>
            <a:endParaRPr lang="fr-FR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de l’ordre de 10^12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000" b="0" strike="noStrike" spc="-1"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911880" y="4639320"/>
            <a:ext cx="5207760" cy="16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640">
              <a:lnSpc>
                <a:spcPct val="100000"/>
              </a:lnSpc>
              <a:buClr>
                <a:srgbClr val="003E5C"/>
              </a:buClr>
              <a:buFont typeface="Symbol"/>
              <a:buChar char=""/>
            </a:pPr>
            <a:r>
              <a:rPr lang="fr-FR" sz="2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Questionnement sur comment comparer nos algorithmes à d’autres méthodes qui semblent donner des résultats moins satisfaisants (e.g input gradients)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394" name="Image 393"/>
          <p:cNvPicPr/>
          <p:nvPr/>
        </p:nvPicPr>
        <p:blipFill>
          <a:blip r:embed="rId2"/>
          <a:stretch/>
        </p:blipFill>
        <p:spPr>
          <a:xfrm>
            <a:off x="6264000" y="4608000"/>
            <a:ext cx="5039640" cy="171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744AA6F-0569-4817-9789-A81699813BE6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3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003E5C"/>
                </a:solidFill>
                <a:latin typeface="Georgia"/>
                <a:ea typeface="DejaVu Sans"/>
              </a:rPr>
              <a:t>Le modèle DeiT Tiny</a:t>
            </a:r>
            <a:endParaRPr lang="fr-FR" sz="32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551160" y="1687320"/>
            <a:ext cx="4971240" cy="246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u="sng" strike="noStrike" spc="-1" dirty="0">
                <a:solidFill>
                  <a:srgbClr val="003E5C"/>
                </a:solidFill>
                <a:uFillTx/>
                <a:latin typeface="Century Gothic"/>
                <a:ea typeface="DejaVu Sans"/>
              </a:rPr>
              <a:t>Le modèle :</a:t>
            </a:r>
            <a:endParaRPr lang="fr-FR" sz="2400" b="0" strike="noStrike" spc="-1" dirty="0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Images de 224x224 pixels : </a:t>
            </a:r>
            <a:endParaRPr lang="fr-FR" sz="2000" b="0" strike="noStrike" spc="-1" dirty="0">
              <a:latin typeface="Arial"/>
            </a:endParaRPr>
          </a:p>
          <a:p>
            <a:pPr marL="743040" lvl="1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14x14 = 196 </a:t>
            </a:r>
            <a:r>
              <a:rPr lang="fr-FR" sz="2000" b="0" strike="noStrike" spc="-1" dirty="0" err="1">
                <a:solidFill>
                  <a:srgbClr val="003E5C"/>
                </a:solidFill>
                <a:latin typeface="Century Gothic"/>
                <a:ea typeface="DejaVu Sans"/>
              </a:rPr>
              <a:t>tokens</a:t>
            </a: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 (16x16 pixels)</a:t>
            </a:r>
            <a:endParaRPr lang="fr-FR" sz="2000" b="0" strike="noStrike" spc="-1" dirty="0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3 self-attention </a:t>
            </a:r>
            <a:r>
              <a:rPr lang="fr-FR" sz="2000" b="0" strike="noStrike" spc="-1" dirty="0" err="1">
                <a:solidFill>
                  <a:srgbClr val="003E5C"/>
                </a:solidFill>
                <a:latin typeface="Century Gothic"/>
                <a:ea typeface="DejaVu Sans"/>
              </a:rPr>
              <a:t>head</a:t>
            </a: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 par couche</a:t>
            </a:r>
            <a:endParaRPr lang="fr-FR" sz="2000" b="0" strike="noStrike" spc="-1" dirty="0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12 couches d’attention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551160" y="4436280"/>
            <a:ext cx="4971240" cy="109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u="sng" strike="noStrike" spc="-1">
                <a:solidFill>
                  <a:srgbClr val="003E5C"/>
                </a:solidFill>
                <a:uFillTx/>
                <a:latin typeface="Century Gothic"/>
                <a:ea typeface="DejaVu Sans"/>
              </a:rPr>
              <a:t>ImageNet :</a:t>
            </a:r>
            <a:endParaRPr lang="fr-FR" sz="2400" b="0" strike="noStrike" spc="-1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1000 catégories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211" name="Image 6"/>
          <p:cNvPicPr/>
          <p:nvPr/>
        </p:nvPicPr>
        <p:blipFill>
          <a:blip r:embed="rId2"/>
          <a:srcRect l="22041" t="11942" r="19851" b="10589"/>
          <a:stretch/>
        </p:blipFill>
        <p:spPr>
          <a:xfrm>
            <a:off x="6375600" y="1571400"/>
            <a:ext cx="4783680" cy="478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 6"/>
          <p:cNvPicPr/>
          <p:nvPr/>
        </p:nvPicPr>
        <p:blipFill>
          <a:blip r:embed="rId2"/>
          <a:srcRect l="22250" t="12147" r="19636" b="11417"/>
          <a:stretch/>
        </p:blipFill>
        <p:spPr>
          <a:xfrm>
            <a:off x="6375600" y="1555200"/>
            <a:ext cx="4783680" cy="471888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B458FCB-6444-408A-A1C3-EFC1D3765B53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4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003E5C"/>
                </a:solidFill>
                <a:latin typeface="Georgia"/>
                <a:ea typeface="DejaVu Sans"/>
              </a:rPr>
              <a:t>Le modèle DeiT Tiny</a:t>
            </a:r>
            <a:endParaRPr lang="fr-FR" sz="3200" b="0" strike="noStrike" spc="-1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551160" y="1687320"/>
            <a:ext cx="4971240" cy="246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u="sng" strike="noStrike" spc="-1" dirty="0">
                <a:solidFill>
                  <a:srgbClr val="003E5C"/>
                </a:solidFill>
                <a:uFillTx/>
                <a:latin typeface="Century Gothic"/>
                <a:ea typeface="DejaVu Sans"/>
              </a:rPr>
              <a:t>Le modèle :</a:t>
            </a:r>
            <a:endParaRPr lang="fr-FR" sz="2400" b="0" strike="noStrike" spc="-1" dirty="0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Images de 224x224 pixels : </a:t>
            </a:r>
            <a:endParaRPr lang="fr-FR" sz="2000" b="0" strike="noStrike" spc="-1" dirty="0">
              <a:latin typeface="Arial"/>
            </a:endParaRPr>
          </a:p>
          <a:p>
            <a:pPr marL="743040" lvl="1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14x14 = 196 </a:t>
            </a:r>
            <a:r>
              <a:rPr lang="fr-FR" sz="2000" b="0" strike="noStrike" spc="-1" dirty="0" err="1">
                <a:solidFill>
                  <a:srgbClr val="003E5C"/>
                </a:solidFill>
                <a:latin typeface="Century Gothic"/>
                <a:ea typeface="DejaVu Sans"/>
              </a:rPr>
              <a:t>tokens</a:t>
            </a: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 (16x16 pixels)</a:t>
            </a:r>
            <a:endParaRPr lang="fr-FR" sz="2000" b="0" strike="noStrike" spc="-1" dirty="0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3 self-attention </a:t>
            </a:r>
            <a:r>
              <a:rPr lang="fr-FR" sz="2000" b="0" strike="noStrike" spc="-1" dirty="0" err="1">
                <a:solidFill>
                  <a:srgbClr val="003E5C"/>
                </a:solidFill>
                <a:latin typeface="Century Gothic"/>
                <a:ea typeface="DejaVu Sans"/>
              </a:rPr>
              <a:t>head</a:t>
            </a: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 par couche</a:t>
            </a:r>
            <a:endParaRPr lang="fr-FR" sz="2000" b="0" strike="noStrike" spc="-1" dirty="0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12 couches d’attention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551160" y="4436280"/>
            <a:ext cx="4971240" cy="109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u="sng" strike="noStrike" spc="-1">
                <a:solidFill>
                  <a:srgbClr val="003E5C"/>
                </a:solidFill>
                <a:uFillTx/>
                <a:latin typeface="Century Gothic"/>
                <a:ea typeface="DejaVu Sans"/>
              </a:rPr>
              <a:t>ImageNet :</a:t>
            </a:r>
            <a:endParaRPr lang="fr-FR" sz="2400" b="0" strike="noStrike" spc="-1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1000 catégories</a:t>
            </a:r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8606160" y="3872880"/>
            <a:ext cx="177840" cy="1415160"/>
          </a:xfrm>
          <a:prstGeom prst="rect">
            <a:avLst/>
          </a:prstGeom>
          <a:ln w="3492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18" name="CustomShape 2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5F1A75E-F2B3-42E5-AA50-6531FB9C9C18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5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003E5C"/>
                </a:solidFill>
                <a:latin typeface="Georgia"/>
                <a:ea typeface="DejaVu Sans"/>
              </a:rPr>
              <a:t>Le modèle DeiT Tiny</a:t>
            </a:r>
            <a:endParaRPr lang="fr-FR" sz="3200" b="0" strike="noStrike" spc="-1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551160" y="1687320"/>
            <a:ext cx="4971240" cy="292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u="sng" strike="noStrike" spc="-1" dirty="0">
                <a:solidFill>
                  <a:srgbClr val="003E5C"/>
                </a:solidFill>
                <a:uFillTx/>
                <a:latin typeface="Century Gothic"/>
                <a:ea typeface="DejaVu Sans"/>
              </a:rPr>
              <a:t>Le modèle :</a:t>
            </a:r>
            <a:endParaRPr lang="fr-FR" sz="2400" b="0" strike="noStrike" spc="-1" dirty="0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Images de 224x224 pixels : </a:t>
            </a:r>
            <a:endParaRPr lang="fr-FR" sz="2000" b="0" strike="noStrike" spc="-1" dirty="0">
              <a:latin typeface="Arial"/>
            </a:endParaRPr>
          </a:p>
          <a:p>
            <a:pPr marL="743040" lvl="1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14x14 = 196 </a:t>
            </a:r>
            <a:r>
              <a:rPr lang="fr-FR" sz="2000" b="0" strike="noStrike" spc="-1" dirty="0" err="1">
                <a:solidFill>
                  <a:srgbClr val="003E5C"/>
                </a:solidFill>
                <a:latin typeface="Century Gothic"/>
                <a:ea typeface="DejaVu Sans"/>
              </a:rPr>
              <a:t>tokens</a:t>
            </a: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 (16x16 pixels)</a:t>
            </a:r>
            <a:endParaRPr lang="fr-FR" sz="2000" b="0" strike="noStrike" spc="-1" dirty="0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1 </a:t>
            </a:r>
            <a:r>
              <a:rPr lang="fr-FR" sz="2000" b="0" strike="noStrike" spc="-1" dirty="0" err="1">
                <a:solidFill>
                  <a:srgbClr val="003E5C"/>
                </a:solidFill>
                <a:latin typeface="Century Gothic"/>
                <a:ea typeface="DejaVu Sans"/>
              </a:rPr>
              <a:t>token</a:t>
            </a: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 CLS</a:t>
            </a:r>
            <a:endParaRPr lang="fr-FR" sz="2000" b="0" strike="noStrike" spc="-1" dirty="0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3 self-attention </a:t>
            </a:r>
            <a:r>
              <a:rPr lang="fr-FR" sz="2000" b="0" strike="noStrike" spc="-1" dirty="0" err="1">
                <a:solidFill>
                  <a:srgbClr val="003E5C"/>
                </a:solidFill>
                <a:latin typeface="Century Gothic"/>
                <a:ea typeface="DejaVu Sans"/>
              </a:rPr>
              <a:t>head</a:t>
            </a: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 par couche</a:t>
            </a:r>
            <a:endParaRPr lang="fr-FR" sz="2000" b="0" strike="noStrike" spc="-1" dirty="0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3E5C"/>
                </a:solidFill>
                <a:latin typeface="Century Gothic"/>
                <a:ea typeface="DejaVu Sans"/>
              </a:rPr>
              <a:t>12 couches d’attention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551160" y="4897800"/>
            <a:ext cx="4971240" cy="109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u="sng" strike="noStrike" spc="-1">
                <a:solidFill>
                  <a:srgbClr val="003E5C"/>
                </a:solidFill>
                <a:uFillTx/>
                <a:latin typeface="Century Gothic"/>
                <a:ea typeface="DejaVu Sans"/>
              </a:rPr>
              <a:t>ImageNet :</a:t>
            </a:r>
            <a:endParaRPr lang="fr-FR" sz="2400" b="0" strike="noStrike" spc="-1"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003E5C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1000 catégories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222" name="Image 7"/>
          <p:cNvPicPr/>
          <p:nvPr/>
        </p:nvPicPr>
        <p:blipFill>
          <a:blip r:embed="rId2"/>
          <a:srcRect l="46641" t="12680" r="43922" b="11270"/>
          <a:stretch/>
        </p:blipFill>
        <p:spPr>
          <a:xfrm>
            <a:off x="8448480" y="789840"/>
            <a:ext cx="549720" cy="3330360"/>
          </a:xfrm>
          <a:prstGeom prst="rect">
            <a:avLst/>
          </a:prstGeom>
          <a:ln>
            <a:noFill/>
          </a:ln>
        </p:spPr>
      </p:pic>
      <p:pic>
        <p:nvPicPr>
          <p:cNvPr id="223" name="Image 9"/>
          <p:cNvPicPr/>
          <p:nvPr/>
        </p:nvPicPr>
        <p:blipFill>
          <a:blip r:embed="rId3"/>
          <a:srcRect l="41499" t="11836" r="38773" b="10696"/>
          <a:stretch/>
        </p:blipFill>
        <p:spPr>
          <a:xfrm>
            <a:off x="8448480" y="4870800"/>
            <a:ext cx="549720" cy="1657440"/>
          </a:xfrm>
          <a:prstGeom prst="rect">
            <a:avLst/>
          </a:prstGeom>
          <a:ln>
            <a:noFill/>
          </a:ln>
        </p:spPr>
      </p:pic>
      <p:sp>
        <p:nvSpPr>
          <p:cNvPr id="224" name="CustomShape 6"/>
          <p:cNvSpPr/>
          <p:nvPr/>
        </p:nvSpPr>
        <p:spPr>
          <a:xfrm>
            <a:off x="9835920" y="789840"/>
            <a:ext cx="680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CLS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25" name="CustomShape 7"/>
          <p:cNvSpPr/>
          <p:nvPr/>
        </p:nvSpPr>
        <p:spPr>
          <a:xfrm flipH="1">
            <a:off x="8998200" y="974520"/>
            <a:ext cx="834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A4884A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8"/>
          <p:cNvSpPr/>
          <p:nvPr/>
        </p:nvSpPr>
        <p:spPr>
          <a:xfrm>
            <a:off x="9984600" y="789840"/>
            <a:ext cx="989280" cy="5564880"/>
          </a:xfrm>
          <a:prstGeom prst="rightBrace">
            <a:avLst>
              <a:gd name="adj1" fmla="val 8333"/>
              <a:gd name="adj2" fmla="val 50644"/>
            </a:avLst>
          </a:prstGeom>
          <a:noFill/>
          <a:ln w="41400">
            <a:solidFill>
              <a:srgbClr val="A488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9"/>
          <p:cNvSpPr/>
          <p:nvPr/>
        </p:nvSpPr>
        <p:spPr>
          <a:xfrm>
            <a:off x="10974960" y="3436200"/>
            <a:ext cx="680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3E5C"/>
                </a:solidFill>
                <a:latin typeface="Cambria Math"/>
                <a:ea typeface="Cambria Math"/>
              </a:rPr>
              <a:t>X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 14"/>
          <p:cNvPicPr/>
          <p:nvPr/>
        </p:nvPicPr>
        <p:blipFill>
          <a:blip r:embed="rId2"/>
          <a:srcRect l="41499" t="11836" r="38773" b="10696"/>
          <a:stretch/>
        </p:blipFill>
        <p:spPr>
          <a:xfrm>
            <a:off x="582840" y="4438800"/>
            <a:ext cx="592200" cy="178488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200456D-4B3B-4C4A-854B-FC70C30DDCEE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6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003E5C"/>
                </a:solidFill>
                <a:latin typeface="Georgia"/>
                <a:ea typeface="DejaVu Sans"/>
              </a:rPr>
              <a:t>Graphe d’attention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231" name="Image 5"/>
          <p:cNvPicPr/>
          <p:nvPr/>
        </p:nvPicPr>
        <p:blipFill>
          <a:blip r:embed="rId3"/>
          <a:stretch/>
        </p:blipFill>
        <p:spPr>
          <a:xfrm>
            <a:off x="1443960" y="1504080"/>
            <a:ext cx="6793200" cy="4719960"/>
          </a:xfrm>
          <a:prstGeom prst="rect">
            <a:avLst/>
          </a:prstGeom>
          <a:ln>
            <a:noFill/>
          </a:ln>
        </p:spPr>
      </p:pic>
      <p:pic>
        <p:nvPicPr>
          <p:cNvPr id="232" name="Image 12"/>
          <p:cNvPicPr/>
          <p:nvPr/>
        </p:nvPicPr>
        <p:blipFill>
          <a:blip r:embed="rId4"/>
          <a:srcRect l="46641" t="12680" r="43922" b="11270"/>
          <a:stretch/>
        </p:blipFill>
        <p:spPr>
          <a:xfrm>
            <a:off x="569160" y="1504080"/>
            <a:ext cx="592200" cy="358668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10600" y="6356520"/>
            <a:ext cx="58838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Source : Abnar, Zuidema - </a:t>
            </a:r>
            <a:r>
              <a:rPr lang="fr-FR" sz="1100" b="0" i="1" strike="noStrike" spc="-1">
                <a:solidFill>
                  <a:srgbClr val="003E5C"/>
                </a:solidFill>
                <a:latin typeface="Century Gothic"/>
                <a:ea typeface="DejaVu Sans"/>
              </a:rPr>
              <a:t>Quantifying Attention Flow in Transformers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569160" y="1570320"/>
            <a:ext cx="604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CLS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vers le haut 3">
            <a:extLst>
              <a:ext uri="{FF2B5EF4-FFF2-40B4-BE49-F238E27FC236}">
                <a16:creationId xmlns:a16="http://schemas.microsoft.com/office/drawing/2014/main" id="{284BE142-AF83-F149-BD3C-387CCEB65731}"/>
              </a:ext>
            </a:extLst>
          </p:cNvPr>
          <p:cNvSpPr/>
          <p:nvPr/>
        </p:nvSpPr>
        <p:spPr>
          <a:xfrm>
            <a:off x="2290989" y="4489739"/>
            <a:ext cx="235446" cy="4759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e haut 15">
            <a:extLst>
              <a:ext uri="{FF2B5EF4-FFF2-40B4-BE49-F238E27FC236}">
                <a16:creationId xmlns:a16="http://schemas.microsoft.com/office/drawing/2014/main" id="{8847272E-B9C9-4442-B80E-1516F4548806}"/>
              </a:ext>
            </a:extLst>
          </p:cNvPr>
          <p:cNvSpPr/>
          <p:nvPr/>
        </p:nvSpPr>
        <p:spPr>
          <a:xfrm>
            <a:off x="5977435" y="4478052"/>
            <a:ext cx="235446" cy="4759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vers le haut 16">
            <a:extLst>
              <a:ext uri="{FF2B5EF4-FFF2-40B4-BE49-F238E27FC236}">
                <a16:creationId xmlns:a16="http://schemas.microsoft.com/office/drawing/2014/main" id="{B72364A7-9F43-8146-BA43-FC2A2ECE7374}"/>
              </a:ext>
            </a:extLst>
          </p:cNvPr>
          <p:cNvSpPr/>
          <p:nvPr/>
        </p:nvSpPr>
        <p:spPr>
          <a:xfrm>
            <a:off x="9663881" y="4489739"/>
            <a:ext cx="235446" cy="4759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9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200456D-4B3B-4C4A-854B-FC70C30DDCEE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7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 dirty="0">
                <a:solidFill>
                  <a:srgbClr val="003E5C"/>
                </a:solidFill>
                <a:latin typeface="Georgia"/>
                <a:ea typeface="DejaVu Sans"/>
              </a:rPr>
              <a:t>Multi-</a:t>
            </a:r>
            <a:r>
              <a:rPr lang="fr-FR" sz="3200" b="0" strike="noStrike" spc="-1" dirty="0" err="1">
                <a:solidFill>
                  <a:srgbClr val="003E5C"/>
                </a:solidFill>
                <a:latin typeface="Georgia"/>
                <a:ea typeface="DejaVu Sans"/>
              </a:rPr>
              <a:t>head</a:t>
            </a:r>
            <a:r>
              <a:rPr lang="fr-FR" sz="3200" b="0" strike="noStrike" spc="-1" dirty="0">
                <a:solidFill>
                  <a:srgbClr val="003E5C"/>
                </a:solidFill>
                <a:latin typeface="Georgia"/>
                <a:ea typeface="DejaVu Sans"/>
              </a:rPr>
              <a:t> attention</a:t>
            </a:r>
            <a:endParaRPr lang="fr-FR" sz="3200" b="0" strike="noStrike" spc="-1" dirty="0">
              <a:latin typeface="Arial"/>
            </a:endParaRPr>
          </a:p>
        </p:txBody>
      </p:sp>
      <p:sp>
        <p:nvSpPr>
          <p:cNvPr id="2" name="Rectangle à coins arrondis 1">
            <a:extLst>
              <a:ext uri="{FF2B5EF4-FFF2-40B4-BE49-F238E27FC236}">
                <a16:creationId xmlns:a16="http://schemas.microsoft.com/office/drawing/2014/main" id="{F0CEA1D9-B11E-4D47-986A-6BF9AF5F96D1}"/>
              </a:ext>
            </a:extLst>
          </p:cNvPr>
          <p:cNvSpPr/>
          <p:nvPr/>
        </p:nvSpPr>
        <p:spPr>
          <a:xfrm>
            <a:off x="838080" y="4935253"/>
            <a:ext cx="3169085" cy="1553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 1</a:t>
            </a: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F3F89FDF-E063-E643-B746-2F14E05C7781}"/>
              </a:ext>
            </a:extLst>
          </p:cNvPr>
          <p:cNvSpPr/>
          <p:nvPr/>
        </p:nvSpPr>
        <p:spPr>
          <a:xfrm>
            <a:off x="4510617" y="4909934"/>
            <a:ext cx="3169085" cy="1553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 2</a:t>
            </a:r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EDD091B3-3279-024A-8862-90BF974A7228}"/>
              </a:ext>
            </a:extLst>
          </p:cNvPr>
          <p:cNvSpPr/>
          <p:nvPr/>
        </p:nvSpPr>
        <p:spPr>
          <a:xfrm>
            <a:off x="8183155" y="4935253"/>
            <a:ext cx="3169085" cy="1553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1C949-0620-6842-A138-5AA5A76B16EB}"/>
              </a:ext>
            </a:extLst>
          </p:cNvPr>
          <p:cNvSpPr/>
          <p:nvPr/>
        </p:nvSpPr>
        <p:spPr>
          <a:xfrm>
            <a:off x="1959159" y="3720230"/>
            <a:ext cx="926926" cy="739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baseline="-25000" dirty="0"/>
              <a:t>1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AB07C4-00E3-AD47-BE3F-4A36145A046C}"/>
              </a:ext>
            </a:extLst>
          </p:cNvPr>
          <p:cNvSpPr/>
          <p:nvPr/>
        </p:nvSpPr>
        <p:spPr>
          <a:xfrm>
            <a:off x="5631696" y="3720229"/>
            <a:ext cx="926926" cy="739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baseline="-25000" dirty="0"/>
              <a:t>2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CE0DB1-234D-2D46-ACAC-DF12FFC57621}"/>
              </a:ext>
            </a:extLst>
          </p:cNvPr>
          <p:cNvSpPr/>
          <p:nvPr/>
        </p:nvSpPr>
        <p:spPr>
          <a:xfrm>
            <a:off x="9304234" y="3720229"/>
            <a:ext cx="926926" cy="739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baseline="-25000" dirty="0"/>
              <a:t>3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BA3BAA-DF71-8848-9563-292B4E40D948}"/>
              </a:ext>
            </a:extLst>
          </p:cNvPr>
          <p:cNvSpPr/>
          <p:nvPr/>
        </p:nvSpPr>
        <p:spPr>
          <a:xfrm>
            <a:off x="5456330" y="1653166"/>
            <a:ext cx="1282671" cy="9522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5" name="Connecteur en angle 4">
            <a:extLst>
              <a:ext uri="{FF2B5EF4-FFF2-40B4-BE49-F238E27FC236}">
                <a16:creationId xmlns:a16="http://schemas.microsoft.com/office/drawing/2014/main" id="{B99CE24E-B470-7549-82D6-498E3B66FC30}"/>
              </a:ext>
            </a:extLst>
          </p:cNvPr>
          <p:cNvCxnSpPr>
            <a:stCxn id="3" idx="0"/>
            <a:endCxn id="15" idx="2"/>
          </p:cNvCxnSpPr>
          <p:nvPr/>
        </p:nvCxnSpPr>
        <p:spPr>
          <a:xfrm rot="5400000" flipH="1" flipV="1">
            <a:off x="3702736" y="1325300"/>
            <a:ext cx="1114817" cy="3675044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D4C404B9-FC1B-F24F-B47A-0CBA2884822B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rot="16200000" flipV="1">
            <a:off x="7375274" y="1327805"/>
            <a:ext cx="1114816" cy="367003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F6CCDFBA-3FD7-714B-AC85-D2E732788C29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rot="5400000" flipH="1" flipV="1">
            <a:off x="5539004" y="3161568"/>
            <a:ext cx="1114816" cy="250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B29D364A-CF6F-4D41-93F1-8AA8FBC82469}"/>
              </a:ext>
            </a:extLst>
          </p:cNvPr>
          <p:cNvSpPr txBox="1"/>
          <p:nvPr/>
        </p:nvSpPr>
        <p:spPr>
          <a:xfrm>
            <a:off x="6806955" y="2617099"/>
            <a:ext cx="3424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Min, Max, </a:t>
            </a:r>
            <a:r>
              <a:rPr lang="fr-FR" sz="2800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Mean</a:t>
            </a:r>
            <a:r>
              <a:rPr lang="fr-FR" sz="28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548214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 14"/>
          <p:cNvPicPr/>
          <p:nvPr/>
        </p:nvPicPr>
        <p:blipFill>
          <a:blip r:embed="rId2"/>
          <a:srcRect l="41499" t="11836" r="38773" b="10696"/>
          <a:stretch/>
        </p:blipFill>
        <p:spPr>
          <a:xfrm>
            <a:off x="582840" y="4438800"/>
            <a:ext cx="592200" cy="1784880"/>
          </a:xfrm>
          <a:prstGeom prst="rect">
            <a:avLst/>
          </a:prstGeom>
          <a:ln>
            <a:noFill/>
          </a:ln>
        </p:spPr>
      </p:pic>
      <p:sp>
        <p:nvSpPr>
          <p:cNvPr id="236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6E56A15-7544-479C-8299-84A24FE94B57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8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003E5C"/>
                </a:solidFill>
                <a:latin typeface="Georgia"/>
                <a:ea typeface="DejaVu Sans"/>
              </a:rPr>
              <a:t>Graphe d’attention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238" name="Image 5"/>
          <p:cNvPicPr/>
          <p:nvPr/>
        </p:nvPicPr>
        <p:blipFill>
          <a:blip r:embed="rId3"/>
          <a:stretch/>
        </p:blipFill>
        <p:spPr>
          <a:xfrm>
            <a:off x="1443960" y="1504080"/>
            <a:ext cx="6793200" cy="4719960"/>
          </a:xfrm>
          <a:prstGeom prst="rect">
            <a:avLst/>
          </a:prstGeom>
          <a:ln>
            <a:noFill/>
          </a:ln>
        </p:spPr>
      </p:pic>
      <p:pic>
        <p:nvPicPr>
          <p:cNvPr id="239" name="Image 12"/>
          <p:cNvPicPr/>
          <p:nvPr/>
        </p:nvPicPr>
        <p:blipFill>
          <a:blip r:embed="rId4"/>
          <a:srcRect l="46641" t="12680" r="43922" b="11270"/>
          <a:stretch/>
        </p:blipFill>
        <p:spPr>
          <a:xfrm>
            <a:off x="569160" y="1504080"/>
            <a:ext cx="592200" cy="3586680"/>
          </a:xfrm>
          <a:prstGeom prst="rect">
            <a:avLst/>
          </a:prstGeom>
          <a:ln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210600" y="6356520"/>
            <a:ext cx="58838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Source : Abnar, Zuidema - </a:t>
            </a:r>
            <a:r>
              <a:rPr lang="fr-FR" sz="1100" b="0" i="1" strike="noStrike" spc="-1">
                <a:solidFill>
                  <a:srgbClr val="003E5C"/>
                </a:solidFill>
                <a:latin typeface="Century Gothic"/>
                <a:ea typeface="DejaVu Sans"/>
              </a:rPr>
              <a:t>Quantifying Attention Flow in Transformers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8519760" y="1737000"/>
            <a:ext cx="280008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Quels tokens attirent le plus l’attention du modèle ?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8238600" y="3864600"/>
            <a:ext cx="35395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Comment extraire des informations globales de ce graphe ?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569160" y="1570320"/>
            <a:ext cx="604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CLS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 14"/>
          <p:cNvPicPr/>
          <p:nvPr/>
        </p:nvPicPr>
        <p:blipFill>
          <a:blip r:embed="rId2"/>
          <a:srcRect l="41499" t="11836" r="38773" b="10696"/>
          <a:stretch/>
        </p:blipFill>
        <p:spPr>
          <a:xfrm>
            <a:off x="582840" y="4438800"/>
            <a:ext cx="592200" cy="1784880"/>
          </a:xfrm>
          <a:prstGeom prst="rect">
            <a:avLst/>
          </a:prstGeom>
          <a:ln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9232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0FD12E8-5733-4B44-BB7B-DCC6D76925AE}" type="slidenum">
              <a:rPr lang="fr-FR" sz="1200" b="0" strike="noStrike" spc="-1">
                <a:solidFill>
                  <a:srgbClr val="A68B4E"/>
                </a:solidFill>
                <a:latin typeface="Century Gothic"/>
                <a:ea typeface="DejaVu Sans"/>
              </a:rPr>
              <a:t>9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38080" y="211680"/>
            <a:ext cx="10514160" cy="115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200" b="0" strike="noStrike" spc="-1">
                <a:solidFill>
                  <a:srgbClr val="003E5C"/>
                </a:solidFill>
                <a:latin typeface="Georgia"/>
                <a:ea typeface="DejaVu Sans"/>
              </a:rPr>
              <a:t>Attention Rollout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247" name="Image 5"/>
          <p:cNvPicPr/>
          <p:nvPr/>
        </p:nvPicPr>
        <p:blipFill>
          <a:blip r:embed="rId3"/>
          <a:stretch/>
        </p:blipFill>
        <p:spPr>
          <a:xfrm>
            <a:off x="1443960" y="1504080"/>
            <a:ext cx="6793200" cy="4719960"/>
          </a:xfrm>
          <a:prstGeom prst="rect">
            <a:avLst/>
          </a:prstGeom>
          <a:ln>
            <a:noFill/>
          </a:ln>
        </p:spPr>
      </p:pic>
      <p:pic>
        <p:nvPicPr>
          <p:cNvPr id="248" name="Image 12"/>
          <p:cNvPicPr/>
          <p:nvPr/>
        </p:nvPicPr>
        <p:blipFill>
          <a:blip r:embed="rId4"/>
          <a:srcRect l="46641" t="12680" r="43922" b="11270"/>
          <a:stretch/>
        </p:blipFill>
        <p:spPr>
          <a:xfrm>
            <a:off x="569160" y="1504080"/>
            <a:ext cx="592200" cy="3586680"/>
          </a:xfrm>
          <a:prstGeom prst="rect">
            <a:avLst/>
          </a:prstGeom>
          <a:ln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210600" y="6356520"/>
            <a:ext cx="58838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Source : Abnar, Zuidema - </a:t>
            </a:r>
            <a:r>
              <a:rPr lang="fr-FR" sz="1100" b="0" i="1" strike="noStrike" spc="-1">
                <a:solidFill>
                  <a:srgbClr val="003E5C"/>
                </a:solidFill>
                <a:latin typeface="Century Gothic"/>
                <a:ea typeface="DejaVu Sans"/>
              </a:rPr>
              <a:t>Quantifying Attention Flow in Transformers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250" name="Line 4"/>
          <p:cNvSpPr/>
          <p:nvPr/>
        </p:nvSpPr>
        <p:spPr>
          <a:xfrm flipH="1">
            <a:off x="6920640" y="1649160"/>
            <a:ext cx="1075680" cy="663480"/>
          </a:xfrm>
          <a:prstGeom prst="line">
            <a:avLst/>
          </a:prstGeom>
          <a:ln w="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Line 5"/>
          <p:cNvSpPr/>
          <p:nvPr/>
        </p:nvSpPr>
        <p:spPr>
          <a:xfrm flipV="1">
            <a:off x="5880600" y="2312640"/>
            <a:ext cx="1040040" cy="1237320"/>
          </a:xfrm>
          <a:prstGeom prst="line">
            <a:avLst/>
          </a:prstGeom>
          <a:ln w="507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Line 6"/>
          <p:cNvSpPr/>
          <p:nvPr/>
        </p:nvSpPr>
        <p:spPr>
          <a:xfrm>
            <a:off x="4840920" y="2940120"/>
            <a:ext cx="1039680" cy="609840"/>
          </a:xfrm>
          <a:prstGeom prst="line">
            <a:avLst/>
          </a:prstGeom>
          <a:ln w="507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Line 7"/>
          <p:cNvSpPr/>
          <p:nvPr/>
        </p:nvSpPr>
        <p:spPr>
          <a:xfrm flipV="1">
            <a:off x="3711240" y="2940120"/>
            <a:ext cx="1004040" cy="2492280"/>
          </a:xfrm>
          <a:prstGeom prst="line">
            <a:avLst/>
          </a:prstGeom>
          <a:ln w="507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Line 8"/>
          <p:cNvSpPr/>
          <p:nvPr/>
        </p:nvSpPr>
        <p:spPr>
          <a:xfrm>
            <a:off x="2653200" y="5450400"/>
            <a:ext cx="1058040" cy="0"/>
          </a:xfrm>
          <a:prstGeom prst="line">
            <a:avLst/>
          </a:prstGeom>
          <a:ln w="507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Line 9"/>
          <p:cNvSpPr/>
          <p:nvPr/>
        </p:nvSpPr>
        <p:spPr>
          <a:xfrm>
            <a:off x="1595520" y="3549960"/>
            <a:ext cx="1057680" cy="1900440"/>
          </a:xfrm>
          <a:prstGeom prst="line">
            <a:avLst/>
          </a:prstGeom>
          <a:ln w="507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10"/>
          <p:cNvSpPr/>
          <p:nvPr/>
        </p:nvSpPr>
        <p:spPr>
          <a:xfrm>
            <a:off x="8519760" y="3400200"/>
            <a:ext cx="280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Multiplication des poids le long d’un chemin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57" name="CustomShape 11"/>
          <p:cNvSpPr/>
          <p:nvPr/>
        </p:nvSpPr>
        <p:spPr>
          <a:xfrm>
            <a:off x="8506080" y="4145760"/>
            <a:ext cx="280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Somme de tous les chemins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58" name="CustomShape 12"/>
          <p:cNvSpPr/>
          <p:nvPr/>
        </p:nvSpPr>
        <p:spPr>
          <a:xfrm>
            <a:off x="8519760" y="1737000"/>
            <a:ext cx="280008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3E5C"/>
                </a:solidFill>
                <a:latin typeface="Century Gothic"/>
                <a:ea typeface="DejaVu Sans"/>
              </a:rPr>
              <a:t>Chemin du token CLS (dernière couche) à un input token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59" name="CustomShape 13"/>
          <p:cNvSpPr/>
          <p:nvPr/>
        </p:nvSpPr>
        <p:spPr>
          <a:xfrm>
            <a:off x="569160" y="1570320"/>
            <a:ext cx="604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CLS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60" name="Line 14"/>
          <p:cNvSpPr/>
          <p:nvPr/>
        </p:nvSpPr>
        <p:spPr>
          <a:xfrm flipH="1">
            <a:off x="6920640" y="1737000"/>
            <a:ext cx="1075680" cy="30546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Line 15"/>
          <p:cNvSpPr/>
          <p:nvPr/>
        </p:nvSpPr>
        <p:spPr>
          <a:xfrm>
            <a:off x="5880600" y="4145400"/>
            <a:ext cx="1040040" cy="6462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Line 16"/>
          <p:cNvSpPr/>
          <p:nvPr/>
        </p:nvSpPr>
        <p:spPr>
          <a:xfrm>
            <a:off x="4840920" y="2312640"/>
            <a:ext cx="1039680" cy="18738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Line 17"/>
          <p:cNvSpPr/>
          <p:nvPr/>
        </p:nvSpPr>
        <p:spPr>
          <a:xfrm flipH="1">
            <a:off x="3711240" y="2287440"/>
            <a:ext cx="1022040" cy="65268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Line 18"/>
          <p:cNvSpPr/>
          <p:nvPr/>
        </p:nvSpPr>
        <p:spPr>
          <a:xfrm flipH="1">
            <a:off x="2653200" y="2905920"/>
            <a:ext cx="1058040" cy="130716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Line 19"/>
          <p:cNvSpPr/>
          <p:nvPr/>
        </p:nvSpPr>
        <p:spPr>
          <a:xfrm>
            <a:off x="1577520" y="3559680"/>
            <a:ext cx="1075680" cy="6714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Line 20"/>
          <p:cNvSpPr/>
          <p:nvPr/>
        </p:nvSpPr>
        <p:spPr>
          <a:xfrm flipV="1">
            <a:off x="6920640" y="1613880"/>
            <a:ext cx="1075680" cy="3528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21"/>
          <p:cNvSpPr/>
          <p:nvPr/>
        </p:nvSpPr>
        <p:spPr>
          <a:xfrm flipV="1">
            <a:off x="5880600" y="1691640"/>
            <a:ext cx="1058040" cy="375876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Line 22"/>
          <p:cNvSpPr/>
          <p:nvPr/>
        </p:nvSpPr>
        <p:spPr>
          <a:xfrm flipH="1" flipV="1">
            <a:off x="4768920" y="4186440"/>
            <a:ext cx="1111680" cy="126396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Line 23"/>
          <p:cNvSpPr/>
          <p:nvPr/>
        </p:nvSpPr>
        <p:spPr>
          <a:xfrm flipH="1" flipV="1">
            <a:off x="3711240" y="2303640"/>
            <a:ext cx="1057680" cy="18828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Line 24"/>
          <p:cNvSpPr/>
          <p:nvPr/>
        </p:nvSpPr>
        <p:spPr>
          <a:xfrm flipH="1" flipV="1">
            <a:off x="2626560" y="1649160"/>
            <a:ext cx="1066680" cy="61200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Line 25"/>
          <p:cNvSpPr/>
          <p:nvPr/>
        </p:nvSpPr>
        <p:spPr>
          <a:xfrm flipH="1">
            <a:off x="1541880" y="1649160"/>
            <a:ext cx="1121400" cy="1892520"/>
          </a:xfrm>
          <a:prstGeom prst="line">
            <a:avLst/>
          </a:prstGeom>
          <a:ln w="41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E7E6E6"/>
      </a:lt2>
      <a:accent1>
        <a:srgbClr val="A68B4E"/>
      </a:accent1>
      <a:accent2>
        <a:srgbClr val="006880"/>
      </a:accent2>
      <a:accent3>
        <a:srgbClr val="6DCCBB"/>
      </a:accent3>
      <a:accent4>
        <a:srgbClr val="D4E8EF"/>
      </a:accent4>
      <a:accent5>
        <a:srgbClr val="98B8B4"/>
      </a:accent5>
      <a:accent6>
        <a:srgbClr val="96DCFF"/>
      </a:accent6>
      <a:hlink>
        <a:srgbClr val="87788B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E7E6E6"/>
      </a:lt2>
      <a:accent1>
        <a:srgbClr val="A68B4E"/>
      </a:accent1>
      <a:accent2>
        <a:srgbClr val="006880"/>
      </a:accent2>
      <a:accent3>
        <a:srgbClr val="6DCCBB"/>
      </a:accent3>
      <a:accent4>
        <a:srgbClr val="D4E8EF"/>
      </a:accent4>
      <a:accent5>
        <a:srgbClr val="98B8B4"/>
      </a:accent5>
      <a:accent6>
        <a:srgbClr val="96DCFF"/>
      </a:accent6>
      <a:hlink>
        <a:srgbClr val="87788B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E7E6E6"/>
      </a:lt2>
      <a:accent1>
        <a:srgbClr val="A68B4E"/>
      </a:accent1>
      <a:accent2>
        <a:srgbClr val="006880"/>
      </a:accent2>
      <a:accent3>
        <a:srgbClr val="6DCCBB"/>
      </a:accent3>
      <a:accent4>
        <a:srgbClr val="D4E8EF"/>
      </a:accent4>
      <a:accent5>
        <a:srgbClr val="98B8B4"/>
      </a:accent5>
      <a:accent6>
        <a:srgbClr val="96DCFF"/>
      </a:accent6>
      <a:hlink>
        <a:srgbClr val="87788B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Masque Polytechnique</Template>
  <TotalTime>1419</TotalTime>
  <Words>714</Words>
  <Application>Microsoft Macintosh PowerPoint</Application>
  <PresentationFormat>Grand écran</PresentationFormat>
  <Paragraphs>174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28</vt:i4>
      </vt:variant>
    </vt:vector>
  </HeadingPairs>
  <TitlesOfParts>
    <vt:vector size="40" baseType="lpstr">
      <vt:lpstr>Microsoft YaHei</vt:lpstr>
      <vt:lpstr>Arial</vt:lpstr>
      <vt:lpstr>Cambria Math</vt:lpstr>
      <vt:lpstr>Century Gothic</vt:lpstr>
      <vt:lpstr>Courier New</vt:lpstr>
      <vt:lpstr>DejaVu Sans</vt:lpstr>
      <vt:lpstr>Georgia</vt:lpstr>
      <vt:lpstr>Symbol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Microsoft Office User</dc:creator>
  <dc:description/>
  <cp:lastModifiedBy>Microsoft Office User</cp:lastModifiedBy>
  <cp:revision>59</cp:revision>
  <dcterms:created xsi:type="dcterms:W3CDTF">2025-03-11T18:29:17Z</dcterms:created>
  <dcterms:modified xsi:type="dcterms:W3CDTF">2025-03-13T11:28:29Z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0x01010047CE410AFC1BCA489D45A8BCB1E03F16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Grand écran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26</vt:i4>
  </property>
</Properties>
</file>